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4021" r:id="rId2"/>
  </p:sldMasterIdLst>
  <p:notesMasterIdLst>
    <p:notesMasterId r:id="rId34"/>
  </p:notesMasterIdLst>
  <p:handoutMasterIdLst>
    <p:handoutMasterId r:id="rId35"/>
  </p:handoutMasterIdLst>
  <p:sldIdLst>
    <p:sldId id="281" r:id="rId3"/>
    <p:sldId id="257" r:id="rId4"/>
    <p:sldId id="258" r:id="rId5"/>
    <p:sldId id="259" r:id="rId6"/>
    <p:sldId id="282" r:id="rId7"/>
    <p:sldId id="286" r:id="rId8"/>
    <p:sldId id="287" r:id="rId9"/>
    <p:sldId id="283" r:id="rId10"/>
    <p:sldId id="288" r:id="rId11"/>
    <p:sldId id="289" r:id="rId12"/>
    <p:sldId id="290" r:id="rId13"/>
    <p:sldId id="260" r:id="rId14"/>
    <p:sldId id="261" r:id="rId15"/>
    <p:sldId id="291" r:id="rId16"/>
    <p:sldId id="292" r:id="rId17"/>
    <p:sldId id="295" r:id="rId18"/>
    <p:sldId id="293" r:id="rId19"/>
    <p:sldId id="294" r:id="rId20"/>
    <p:sldId id="296" r:id="rId21"/>
    <p:sldId id="503" r:id="rId22"/>
    <p:sldId id="476" r:id="rId23"/>
    <p:sldId id="967" r:id="rId24"/>
    <p:sldId id="297" r:id="rId25"/>
    <p:sldId id="968" r:id="rId26"/>
    <p:sldId id="969" r:id="rId27"/>
    <p:sldId id="970" r:id="rId28"/>
    <p:sldId id="971" r:id="rId29"/>
    <p:sldId id="972" r:id="rId30"/>
    <p:sldId id="973" r:id="rId31"/>
    <p:sldId id="974" r:id="rId32"/>
    <p:sldId id="975" r:id="rId3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6"/>
    <p:restoredTop sz="94615"/>
  </p:normalViewPr>
  <p:slideViewPr>
    <p:cSldViewPr>
      <p:cViewPr varScale="1">
        <p:scale>
          <a:sx n="67" d="100"/>
          <a:sy n="67" d="100"/>
        </p:scale>
        <p:origin x="172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6CA14D5-F1CC-CA40-9776-73CC0343355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B8DF27-3872-FE41-AC81-B32D856CB4A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53E50BD-15DA-FE4B-82F4-A143FBCA0816}" type="datetimeFigureOut">
              <a:rPr lang="en-US" altLang="sv-SE"/>
              <a:pPr>
                <a:defRPr/>
              </a:pPr>
              <a:t>1/30/2025</a:t>
            </a:fld>
            <a:endParaRPr lang="en-US" altLang="sv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EEA17F-7F59-2F4C-9D71-45779DC3F48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0212DD-671B-5A43-B07B-F27FC814A14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Arial" panose="020B0604020202020204" pitchFamily="34" charset="0"/>
              </a:defRPr>
            </a:lvl1pPr>
          </a:lstStyle>
          <a:p>
            <a:fld id="{E6178F0F-3754-1741-9C8C-D75CDF068973}" type="slidenum">
              <a:rPr lang="en-US" altLang="sv-SE"/>
              <a:pPr/>
              <a:t>‹#›</a:t>
            </a:fld>
            <a:endParaRPr lang="en-US" altLang="sv-S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1AC8354-AA9F-D84D-93A8-64BFDCC175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1AFD87-085B-4542-A7C5-4026D7258E2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D85D295-F462-9F47-92A4-E22DD1E98D9E}" type="datetimeFigureOut">
              <a:rPr lang="en-US" altLang="sv-SE"/>
              <a:pPr>
                <a:defRPr/>
              </a:pPr>
              <a:t>1/30/2025</a:t>
            </a:fld>
            <a:endParaRPr lang="en-US" altLang="sv-SE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B12F8CFA-14C1-4348-AC86-0F483E70772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FA8FF12-B0BD-F14C-96E8-4EB69E735D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6B3D6D-B758-8541-B8F1-C44C9E9C707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D3E97E-BC4B-7345-9F8F-796C838281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Arial" panose="020B0604020202020204" pitchFamily="34" charset="0"/>
              </a:defRPr>
            </a:lvl1pPr>
          </a:lstStyle>
          <a:p>
            <a:fld id="{B97F4107-730A-2E4B-BAA9-7ABE3785A870}" type="slidenum">
              <a:rPr lang="en-US" altLang="sv-SE"/>
              <a:pPr/>
              <a:t>‹#›</a:t>
            </a:fld>
            <a:endParaRPr lang="en-US" alt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25869DA0-6767-60AF-3EBC-09D30CDEE3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175" y="1238250"/>
            <a:ext cx="7489825" cy="446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86486" tIns="43243" rIns="86486" bIns="43243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defRPr/>
            </a:pPr>
            <a:endParaRPr lang="sv-SE" altLang="sv-SE" sz="2600">
              <a:solidFill>
                <a:srgbClr val="B81414"/>
              </a:solidFill>
              <a:latin typeface="Helvetica" pitchFamily="2" charset="0"/>
              <a:cs typeface="Arial" panose="020B0604020202020204" pitchFamily="34" charset="0"/>
            </a:endParaRPr>
          </a:p>
        </p:txBody>
      </p:sp>
      <p:pic>
        <p:nvPicPr>
          <p:cNvPr id="3" name="Picture 7" descr="FRIB_ppt_top.jpg">
            <a:extLst>
              <a:ext uri="{FF2B5EF4-FFF2-40B4-BE49-F238E27FC236}">
                <a16:creationId xmlns:a16="http://schemas.microsoft.com/office/drawing/2014/main" id="{7B5FAFDF-E16C-0AFA-BF46-7C09F9C205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FRIB_ppt_top.jpg">
            <a:extLst>
              <a:ext uri="{FF2B5EF4-FFF2-40B4-BE49-F238E27FC236}">
                <a16:creationId xmlns:a16="http://schemas.microsoft.com/office/drawing/2014/main" id="{094600AA-40D1-8427-04F7-BCF7951329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524000" y="4071938"/>
            <a:ext cx="6096000" cy="1143000"/>
          </a:xfrm>
        </p:spPr>
        <p:txBody>
          <a:bodyPr/>
          <a:lstStyle>
            <a:lvl1pPr marL="0" indent="0" algn="ctr">
              <a:buNone/>
              <a:defRPr/>
            </a:lvl1pPr>
            <a:lvl2pPr marL="432427" indent="0" algn="ctr">
              <a:buNone/>
              <a:defRPr/>
            </a:lvl2pPr>
            <a:lvl3pPr marL="864854" indent="0" algn="ctr">
              <a:buNone/>
              <a:defRPr/>
            </a:lvl3pPr>
            <a:lvl4pPr marL="1297280" indent="0" algn="ctr">
              <a:buNone/>
              <a:defRPr/>
            </a:lvl4pPr>
            <a:lvl5pPr marL="1729708" indent="0" algn="ctr">
              <a:buNone/>
              <a:defRPr/>
            </a:lvl5pPr>
            <a:lvl6pPr marL="2162134" indent="0" algn="ctr">
              <a:buNone/>
              <a:defRPr/>
            </a:lvl6pPr>
            <a:lvl7pPr marL="2594562" indent="0" algn="ctr">
              <a:buNone/>
              <a:defRPr/>
            </a:lvl7pPr>
            <a:lvl8pPr marL="3026988" indent="0" algn="ctr">
              <a:buNone/>
              <a:defRPr/>
            </a:lvl8pPr>
            <a:lvl9pPr marL="345941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438" y="3143251"/>
            <a:ext cx="9001124" cy="4866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6086" tIns="22435" rIns="56086" bIns="22435" anchor="ctr"/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80908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6">
            <a:extLst>
              <a:ext uri="{FF2B5EF4-FFF2-40B4-BE49-F238E27FC236}">
                <a16:creationId xmlns:a16="http://schemas.microsoft.com/office/drawing/2014/main" id="{92A91315-39A4-EB16-AC80-631494B13989}"/>
              </a:ext>
            </a:extLst>
          </p:cNvPr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 dirty="0">
              <a:solidFill>
                <a:srgbClr val="0094CA"/>
              </a:solidFill>
            </a:endParaRPr>
          </a:p>
        </p:txBody>
      </p:sp>
      <p:pic>
        <p:nvPicPr>
          <p:cNvPr id="5" name="Bildobjekt 5" descr="ESS-vit-logga.png">
            <a:extLst>
              <a:ext uri="{FF2B5EF4-FFF2-40B4-BE49-F238E27FC236}">
                <a16:creationId xmlns:a16="http://schemas.microsoft.com/office/drawing/2014/main" id="{6F5995B2-F3BD-7C27-B0F2-10EAA91ECB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600" y="319088"/>
            <a:ext cx="1370013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0E4FA1E6-F446-CF3C-8E42-69DD8942EC9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3" y="274638"/>
            <a:ext cx="9652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7CACCD1-0F0B-D919-AC4B-15DAABBD3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sv-SE"/>
              <a:t>Winter 2025</a:t>
            </a:r>
            <a:endParaRPr lang="sv-SE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2FB882B-BFAD-0951-D1E7-466D705D5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sv-SE"/>
              <a:t>Lecture 11 Distribution Systems</a:t>
            </a:r>
            <a:endParaRPr lang="sv-SE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208EEAB-C3EC-2FB9-AE45-74FB6D5B5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BA2709-88DD-094D-9E92-A549473C3B04}" type="slidenum">
              <a:rPr lang="sv-SE" altLang="sv-SE"/>
              <a:pPr/>
              <a:t>‹#›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2806646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6">
            <a:extLst>
              <a:ext uri="{FF2B5EF4-FFF2-40B4-BE49-F238E27FC236}">
                <a16:creationId xmlns:a16="http://schemas.microsoft.com/office/drawing/2014/main" id="{EA106551-C7C8-8062-CBFF-F0D64F9A258B}"/>
              </a:ext>
            </a:extLst>
          </p:cNvPr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 dirty="0">
              <a:solidFill>
                <a:srgbClr val="0094CA"/>
              </a:solidFill>
            </a:endParaRPr>
          </a:p>
        </p:txBody>
      </p:sp>
      <p:pic>
        <p:nvPicPr>
          <p:cNvPr id="6" name="Bildobjekt 7" descr="ESS-vit-logga.png">
            <a:extLst>
              <a:ext uri="{FF2B5EF4-FFF2-40B4-BE49-F238E27FC236}">
                <a16:creationId xmlns:a16="http://schemas.microsoft.com/office/drawing/2014/main" id="{3A18C88F-51B0-1BF3-FBDD-1CFAD6DA25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25" y="260350"/>
            <a:ext cx="1360488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104BD33D-2B8A-3C0F-80E5-499DEF6FAF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3" y="274638"/>
            <a:ext cx="9652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F02CE177-0708-5AA9-BA47-89E8FC369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sv-SE"/>
              <a:t>Winter 2025</a:t>
            </a:r>
            <a:endParaRPr lang="sv-SE" dirty="0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770DD455-AA09-9C26-75B8-5F5761FF1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sv-SE"/>
              <a:t>Lecture 11 Distribution Systems</a:t>
            </a:r>
            <a:endParaRPr lang="sv-SE" dirty="0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D4C60117-7901-6196-7618-894BC2EAB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5EB25D-4C4A-4C46-A35F-56F38FAA0D41}" type="slidenum">
              <a:rPr lang="sv-SE" altLang="sv-SE"/>
              <a:pPr/>
              <a:t>‹#›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29110419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D9CA7554-DD74-FDF0-1B26-8C0534F9230A}"/>
              </a:ext>
            </a:extLst>
          </p:cNvPr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 dirty="0">
              <a:solidFill>
                <a:srgbClr val="0094CA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990790-5C88-B985-2303-677F3968BF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3" y="274638"/>
            <a:ext cx="9652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169891E3-C90B-27DE-1E84-3A903A6BB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sv-SE"/>
              <a:t>Winter 2025</a:t>
            </a:r>
            <a:endParaRPr lang="sv-SE" dirty="0"/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433F20D9-3B7B-2B2A-4926-17DD5BE06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sv-SE"/>
              <a:t>Lecture 11 Distribution Systems</a:t>
            </a:r>
            <a:endParaRPr lang="sv-SE" dirty="0"/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1978EF8B-3D5A-31AE-CA4A-D432D6869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33293E-04F6-3E4A-BF5B-F1FEFBA01D6A}" type="slidenum">
              <a:rPr lang="sv-SE" altLang="sv-SE"/>
              <a:pPr/>
              <a:t>‹#›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11034221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6">
            <a:extLst>
              <a:ext uri="{FF2B5EF4-FFF2-40B4-BE49-F238E27FC236}">
                <a16:creationId xmlns:a16="http://schemas.microsoft.com/office/drawing/2014/main" id="{C361BC5D-E95A-0459-B47C-23B62C353232}"/>
              </a:ext>
            </a:extLst>
          </p:cNvPr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>
              <a:solidFill>
                <a:srgbClr val="0094CA"/>
              </a:solidFill>
            </a:endParaRPr>
          </a:p>
        </p:txBody>
      </p:sp>
      <p:pic>
        <p:nvPicPr>
          <p:cNvPr id="3" name="Bildobjekt 5" descr="ESS-vit-logga.png">
            <a:extLst>
              <a:ext uri="{FF2B5EF4-FFF2-40B4-BE49-F238E27FC236}">
                <a16:creationId xmlns:a16="http://schemas.microsoft.com/office/drawing/2014/main" id="{C6130072-642C-8138-02A1-6F218D30B8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600" y="319088"/>
            <a:ext cx="1370013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9702CE12-88DC-0815-014C-9195036AD8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75688" y="6492875"/>
            <a:ext cx="468312" cy="365125"/>
          </a:xfrm>
        </p:spPr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fld id="{AEF5AFB6-7742-464C-AB0E-416483DC11CD}" type="slidenum">
              <a:rPr lang="fr-FR" altLang="sv-SE"/>
              <a:pPr/>
              <a:t>‹#›</a:t>
            </a:fld>
            <a:endParaRPr lang="fr-FR" altLang="sv-SE"/>
          </a:p>
        </p:txBody>
      </p:sp>
    </p:spTree>
    <p:extLst>
      <p:ext uri="{BB962C8B-B14F-4D97-AF65-F5344CB8AC3E}">
        <p14:creationId xmlns:p14="http://schemas.microsoft.com/office/powerpoint/2010/main" val="14440820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IB_ppt_top.jpg">
            <a:extLst>
              <a:ext uri="{FF2B5EF4-FFF2-40B4-BE49-F238E27FC236}">
                <a16:creationId xmlns:a16="http://schemas.microsoft.com/office/drawing/2014/main" id="{336BFC6D-A64E-2530-C116-E0886291CD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4" name="Picture 3" descr="FRIB_ppt_top.jpg">
            <a:extLst>
              <a:ext uri="{FF2B5EF4-FFF2-40B4-BE49-F238E27FC236}">
                <a16:creationId xmlns:a16="http://schemas.microsoft.com/office/drawing/2014/main" id="{17017D2C-576B-4ED3-0CFA-F07CCA26FD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1EB81744-18F2-D4B9-52CE-0EDA06125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25" y="1320800"/>
            <a:ext cx="7864475" cy="341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defRPr/>
            </a:pPr>
            <a:endParaRPr lang="sv-SE" altLang="sv-SE">
              <a:solidFill>
                <a:srgbClr val="000000"/>
              </a:solidFill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14F777-FC78-41BA-E92F-266CFF21B8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3009900"/>
            <a:ext cx="9144000" cy="36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sv-SE" altLang="sv-SE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0"/>
            <a:ext cx="8991600" cy="10033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06834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FRIB_ppt_top.jpg">
            <a:extLst>
              <a:ext uri="{FF2B5EF4-FFF2-40B4-BE49-F238E27FC236}">
                <a16:creationId xmlns:a16="http://schemas.microsoft.com/office/drawing/2014/main" id="{22C998EF-4DB3-CCCB-1EE4-8FCF9EAF39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FRIB_ppt_top.jpg">
            <a:extLst>
              <a:ext uri="{FF2B5EF4-FFF2-40B4-BE49-F238E27FC236}">
                <a16:creationId xmlns:a16="http://schemas.microsoft.com/office/drawing/2014/main" id="{CE6B6321-2A99-A630-FFFA-4906D7F9E6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A820CE31-CDCF-13C7-EC68-1FEDDBFDE1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25" y="1320800"/>
            <a:ext cx="7864475" cy="341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defRPr/>
            </a:pPr>
            <a:endParaRPr lang="sv-SE" altLang="sv-SE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1BA284-FA2B-2DFA-7617-AEC54C38BD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3009900"/>
            <a:ext cx="9144000" cy="36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sv-SE" altLang="sv-SE"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0"/>
            <a:ext cx="8991600" cy="10033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45517E85-F84A-054B-6185-03753F782D6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fr-FR" sz="1000" kern="1200">
                <a:solidFill>
                  <a:srgbClr val="064308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Lecture 11 Distribution Systems</a:t>
            </a:r>
            <a:endParaRPr lang="en-US" dirty="0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8BDFAAF3-F754-8F54-1113-4EDCBE997B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sv-SE"/>
              <a:t>Slide </a:t>
            </a:r>
            <a:fld id="{6175865A-CB1F-F64E-A174-8B574CEB6A90}" type="slidenum">
              <a:rPr lang="en-US" altLang="sv-SE"/>
              <a:pPr/>
              <a:t>‹#›</a:t>
            </a:fld>
            <a:endParaRPr lang="en-US" altLang="sv-SE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2F521117-8521-DB6D-A4FD-E8BE5F0CEFA2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000" kern="1200">
                <a:solidFill>
                  <a:srgbClr val="064308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sv-SE"/>
              <a:t>Winter 2025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17217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alf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FRIB_ppt_top.jpg">
            <a:extLst>
              <a:ext uri="{FF2B5EF4-FFF2-40B4-BE49-F238E27FC236}">
                <a16:creationId xmlns:a16="http://schemas.microsoft.com/office/drawing/2014/main" id="{6BA0BFB2-1248-CA0E-97AD-BF38E25FC7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3F8F008F-8724-B415-F240-0DC51BC5CA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25" y="1320800"/>
            <a:ext cx="7864475" cy="341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defRPr/>
            </a:pPr>
            <a:endParaRPr lang="sv-SE" altLang="sv-SE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5005C0-D486-7013-5735-07C41B802F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3009900"/>
            <a:ext cx="9144000" cy="36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sv-SE" altLang="sv-SE">
              <a:cs typeface="Arial" panose="020B0604020202020204" pitchFamily="34" charset="0"/>
            </a:endParaRPr>
          </a:p>
        </p:txBody>
      </p:sp>
      <p:pic>
        <p:nvPicPr>
          <p:cNvPr id="7" name="Picture 9" descr="FRIB_ppt_top.jpg">
            <a:extLst>
              <a:ext uri="{FF2B5EF4-FFF2-40B4-BE49-F238E27FC236}">
                <a16:creationId xmlns:a16="http://schemas.microsoft.com/office/drawing/2014/main" id="{37684EAB-1521-270A-1979-C27EA734FF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1" y="0"/>
            <a:ext cx="8991598" cy="10033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1" y="1067100"/>
            <a:ext cx="4423230" cy="50274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4644573" y="1071564"/>
            <a:ext cx="4423227" cy="5027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7B6EADF6-51C4-A3FC-CD93-A236E89D0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fr-FR" sz="1000" kern="1200">
                <a:solidFill>
                  <a:srgbClr val="064308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Lecture 11 Distribution Systems</a:t>
            </a:r>
            <a:endParaRPr lang="en-US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C875FBFD-4A65-C8B3-E63F-4116C2130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sv-SE"/>
              <a:t>Slide </a:t>
            </a:r>
            <a:fld id="{2F06C517-F2A6-B04F-B261-684B97DDEA80}" type="slidenum">
              <a:rPr lang="en-US" altLang="sv-SE"/>
              <a:pPr/>
              <a:t>‹#›</a:t>
            </a:fld>
            <a:endParaRPr lang="en-US" altLang="sv-SE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53331EAF-A2C8-C903-EAF6-85AAA45E08C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000" kern="1200">
                <a:solidFill>
                  <a:srgbClr val="064308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sv-SE"/>
              <a:t>Winter 2025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15597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FRIB_ppt_top.jpg">
            <a:extLst>
              <a:ext uri="{FF2B5EF4-FFF2-40B4-BE49-F238E27FC236}">
                <a16:creationId xmlns:a16="http://schemas.microsoft.com/office/drawing/2014/main" id="{7334CAA6-DA3F-D234-8078-790EA83C55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B654E0CC-6648-74C3-0486-4F16F1F01C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25" y="1320800"/>
            <a:ext cx="7864475" cy="341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defRPr/>
            </a:pPr>
            <a:endParaRPr lang="sv-SE" altLang="sv-SE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D9E4F19-FB91-EFA1-70E4-43B9850E40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3009900"/>
            <a:ext cx="9144000" cy="36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sv-SE" altLang="sv-SE">
              <a:cs typeface="Arial" panose="020B0604020202020204" pitchFamily="34" charset="0"/>
            </a:endParaRPr>
          </a:p>
        </p:txBody>
      </p:sp>
      <p:pic>
        <p:nvPicPr>
          <p:cNvPr id="7" name="Picture 9" descr="FRIB_ppt_top.jpg">
            <a:extLst>
              <a:ext uri="{FF2B5EF4-FFF2-40B4-BE49-F238E27FC236}">
                <a16:creationId xmlns:a16="http://schemas.microsoft.com/office/drawing/2014/main" id="{1161E820-3915-5E12-65ED-4CE80A2DFA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991600" cy="10033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099"/>
            <a:ext cx="8991604" cy="2433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76200" y="3581400"/>
            <a:ext cx="8991604" cy="243333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1FC7D1F7-7CA8-7C61-40A0-439D18A89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fr-FR" sz="1000" kern="1200">
                <a:solidFill>
                  <a:srgbClr val="064308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Lecture 11 Distribution Systems</a:t>
            </a:r>
            <a:endParaRPr lang="en-US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5356E2B5-B55E-E116-ECA1-426882F03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sv-SE"/>
              <a:t>Slide </a:t>
            </a:r>
            <a:fld id="{92F7A25B-21C1-EC4B-8DE1-6F9C048CCAC6}" type="slidenum">
              <a:rPr lang="en-US" altLang="sv-SE"/>
              <a:pPr/>
              <a:t>‹#›</a:t>
            </a:fld>
            <a:endParaRPr lang="en-US" altLang="sv-SE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8421B5D8-0C2B-9D92-C40F-7F65E97A7197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000" kern="1200">
                <a:solidFill>
                  <a:srgbClr val="064308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sv-SE"/>
              <a:t>Winter 2025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87629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ar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RIB_ppt_top.jpg">
            <a:extLst>
              <a:ext uri="{FF2B5EF4-FFF2-40B4-BE49-F238E27FC236}">
                <a16:creationId xmlns:a16="http://schemas.microsoft.com/office/drawing/2014/main" id="{C07C8396-952B-B1D7-623A-5766BFDD08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52B5E99E-005E-80DD-5C3B-557EA33A70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25" y="1320800"/>
            <a:ext cx="7864475" cy="341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defRPr/>
            </a:pPr>
            <a:endParaRPr lang="sv-SE" altLang="sv-SE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C2CB48-8C55-8574-D292-057103CE3B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3009900"/>
            <a:ext cx="9144000" cy="36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sv-SE" altLang="sv-SE">
              <a:cs typeface="Arial" panose="020B0604020202020204" pitchFamily="34" charset="0"/>
            </a:endParaRPr>
          </a:p>
        </p:txBody>
      </p:sp>
      <p:pic>
        <p:nvPicPr>
          <p:cNvPr id="7" name="Picture 9" descr="FRIB_ppt_top.jpg">
            <a:extLst>
              <a:ext uri="{FF2B5EF4-FFF2-40B4-BE49-F238E27FC236}">
                <a16:creationId xmlns:a16="http://schemas.microsoft.com/office/drawing/2014/main" id="{A976D6D4-9A86-48C3-E839-F47661F822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1" y="0"/>
            <a:ext cx="8991598" cy="10033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1" y="1067099"/>
            <a:ext cx="4419600" cy="243333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4625525" y="1067099"/>
            <a:ext cx="4442275" cy="2433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76201" y="3581400"/>
            <a:ext cx="4419599" cy="243333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4625525" y="3581400"/>
            <a:ext cx="4442275" cy="2433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73E6780A-0271-B638-14B8-E089471E579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fr-FR" sz="1000" kern="1200">
                <a:solidFill>
                  <a:srgbClr val="064308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Lecture 11 Distribution Systems</a:t>
            </a:r>
            <a:endParaRPr lang="en-US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68731B65-9507-3781-8EF3-9E523C08DF4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sv-SE"/>
              <a:t>Slide </a:t>
            </a:r>
            <a:fld id="{A908C859-A636-1A46-AF76-BF86E1638382}" type="slidenum">
              <a:rPr lang="en-US" altLang="sv-SE"/>
              <a:pPr/>
              <a:t>‹#›</a:t>
            </a:fld>
            <a:endParaRPr lang="en-US" altLang="sv-SE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3135FA7C-C3D0-DC9E-BDEB-2B450203F23E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000" kern="1200">
                <a:solidFill>
                  <a:srgbClr val="064308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sv-SE"/>
              <a:t>Winter 2025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7572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FRIB_ppt_top.jpg">
            <a:extLst>
              <a:ext uri="{FF2B5EF4-FFF2-40B4-BE49-F238E27FC236}">
                <a16:creationId xmlns:a16="http://schemas.microsoft.com/office/drawing/2014/main" id="{8F4897AE-35A5-537A-7176-66D08CA061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507067F3-7853-B604-4950-337A7BB2C9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25" y="1320800"/>
            <a:ext cx="7864475" cy="341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defRPr/>
            </a:pPr>
            <a:endParaRPr lang="sv-SE" altLang="sv-SE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8FB46349-10F9-6A24-7978-721B760852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3009900"/>
            <a:ext cx="9144000" cy="36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sv-SE" altLang="sv-SE">
              <a:cs typeface="Arial" panose="020B0604020202020204" pitchFamily="34" charset="0"/>
            </a:endParaRPr>
          </a:p>
        </p:txBody>
      </p:sp>
      <p:pic>
        <p:nvPicPr>
          <p:cNvPr id="6" name="Picture 9" descr="FRIB_ppt_top.jpg">
            <a:extLst>
              <a:ext uri="{FF2B5EF4-FFF2-40B4-BE49-F238E27FC236}">
                <a16:creationId xmlns:a16="http://schemas.microsoft.com/office/drawing/2014/main" id="{0B6F556C-4530-7EDA-2D47-9F3A437D02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991600" cy="10033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78EF4D7F-863E-6360-606C-7BB4B35BE1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fr-FR" sz="1000" kern="1200">
                <a:solidFill>
                  <a:srgbClr val="064308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Lecture 11 Distribution Systems</a:t>
            </a:r>
            <a:endParaRPr lang="en-US" dirty="0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F178FA53-04B9-F5B2-F13C-F44B2CAD0C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sv-SE"/>
              <a:t>Slide </a:t>
            </a:r>
            <a:fld id="{9C187F1B-ABF7-C646-8FBF-5AFBC013FD21}" type="slidenum">
              <a:rPr lang="en-US" altLang="sv-SE"/>
              <a:pPr/>
              <a:t>‹#›</a:t>
            </a:fld>
            <a:endParaRPr lang="en-US" altLang="sv-SE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6EEB336A-05BF-1A60-69FE-2D7A45C453D6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000" kern="1200">
                <a:solidFill>
                  <a:srgbClr val="064308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sv-SE"/>
              <a:t>Winter 2025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13207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- clea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RIB_ppt_top.jpg">
            <a:extLst>
              <a:ext uri="{FF2B5EF4-FFF2-40B4-BE49-F238E27FC236}">
                <a16:creationId xmlns:a16="http://schemas.microsoft.com/office/drawing/2014/main" id="{BFFA2082-78E8-9901-C2A4-52C5FD622C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8E58A375-6770-0C8A-6115-2E9F32C03E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25" y="1320800"/>
            <a:ext cx="7864475" cy="341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defRPr/>
            </a:pPr>
            <a:endParaRPr lang="sv-SE" altLang="sv-SE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3EE641-9E0E-15C8-5647-9B58803B63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3009900"/>
            <a:ext cx="9144000" cy="36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sv-SE" altLang="sv-SE"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991600" cy="10033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099"/>
            <a:ext cx="8991604" cy="50095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CAE38C24-6BAC-711B-D16A-37BBA61C68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fr-FR" sz="1000" kern="1200">
                <a:solidFill>
                  <a:srgbClr val="064308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Lecture 11 Distribution Systems</a:t>
            </a:r>
            <a:endParaRPr lang="en-US" dirty="0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09B5F6E0-7C21-15D4-BB5D-BBB4A6AE66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sv-SE"/>
              <a:t>Slide </a:t>
            </a:r>
            <a:fld id="{B3F01CB2-4D9B-BB4A-B49E-009A7D8B01CD}" type="slidenum">
              <a:rPr lang="en-US" altLang="sv-SE"/>
              <a:pPr/>
              <a:t>‹#›</a:t>
            </a:fld>
            <a:endParaRPr lang="en-US" altLang="sv-SE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7893A70-1081-C813-BE98-E8C3F7BA24E5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000" kern="1200">
                <a:solidFill>
                  <a:srgbClr val="064308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sv-SE"/>
              <a:t>Winter 2025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43140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CBD47AFA-4B48-F53C-259B-AE079CDAD3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25" y="1320800"/>
            <a:ext cx="7864475" cy="341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defRPr/>
            </a:pPr>
            <a:endParaRPr lang="sv-SE" altLang="sv-SE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A8B5C26-D7A7-D387-2BC0-EC10F4A422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3009900"/>
            <a:ext cx="9144000" cy="36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sv-SE" altLang="sv-SE">
              <a:cs typeface="Arial" panose="020B0604020202020204" pitchFamily="34" charset="0"/>
            </a:endParaRPr>
          </a:p>
        </p:txBody>
      </p:sp>
      <p:sp>
        <p:nvSpPr>
          <p:cNvPr id="4" name="Footer Placeholder 10">
            <a:extLst>
              <a:ext uri="{FF2B5EF4-FFF2-40B4-BE49-F238E27FC236}">
                <a16:creationId xmlns:a16="http://schemas.microsoft.com/office/drawing/2014/main" id="{123D87A5-1B9C-B29D-C6A3-2AD46C0FF8B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fr-FR" sz="1000" kern="1200">
                <a:solidFill>
                  <a:srgbClr val="064308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Lecture 11 Distribution Systems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544A14-6330-EA3D-4DE6-12C51576AB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sv-SE"/>
              <a:t>Slide </a:t>
            </a:r>
            <a:fld id="{734D0D72-4D16-7E4D-BE08-631263A43E68}" type="slidenum">
              <a:rPr lang="en-US" altLang="sv-SE"/>
              <a:pPr/>
              <a:t>‹#›</a:t>
            </a:fld>
            <a:endParaRPr lang="en-US" altLang="sv-SE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47064538-66FF-5BBC-1F99-8604C2C801B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000" kern="1200">
                <a:solidFill>
                  <a:srgbClr val="064308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sv-SE"/>
              <a:t>Winter 2025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53489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7" descr="ESS-vit-logga.png">
            <a:extLst>
              <a:ext uri="{FF2B5EF4-FFF2-40B4-BE49-F238E27FC236}">
                <a16:creationId xmlns:a16="http://schemas.microsoft.com/office/drawing/2014/main" id="{BC908058-1DA8-668A-E069-00E18D72ED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260350"/>
            <a:ext cx="1655763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sv-SE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3367B2A-A019-E0FA-0B6F-9220625A0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sv-SE"/>
              <a:t>Winter 2025</a:t>
            </a:r>
            <a:endParaRPr lang="sv-SE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28E13DB-A2E4-2BC3-A5B9-8EF775F2B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sv-SE"/>
              <a:t>Lecture 11 Distribution Systems</a:t>
            </a:r>
            <a:endParaRPr lang="sv-S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207C00A-0008-A871-7D1E-B8C17FD87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DE928C-8CD6-BD4A-AF81-B3293C8DCB7E}" type="slidenum">
              <a:rPr lang="sv-SE" altLang="sv-SE"/>
              <a:pPr/>
              <a:t>‹#›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249759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DA7BD1F-B294-4D4E-6952-AF4AA3DF7C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6200" y="76200"/>
            <a:ext cx="89916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6091" tIns="22437" rIns="56091" bIns="22437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sv-SE"/>
              <a:t>Click to edit Master title style</a:t>
            </a:r>
          </a:p>
        </p:txBody>
      </p:sp>
      <p:sp>
        <p:nvSpPr>
          <p:cNvPr id="1027" name="Rectangle 6">
            <a:extLst>
              <a:ext uri="{FF2B5EF4-FFF2-40B4-BE49-F238E27FC236}">
                <a16:creationId xmlns:a16="http://schemas.microsoft.com/office/drawing/2014/main" id="{D9C6C77C-E5E5-6EBC-2DD1-54D9395D1D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1066800"/>
            <a:ext cx="8991600" cy="502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v-SE"/>
              <a:t>Click to edit Master text styles</a:t>
            </a:r>
          </a:p>
          <a:p>
            <a:pPr lvl="1"/>
            <a:r>
              <a:rPr lang="en-US" altLang="sv-SE"/>
              <a:t>Second level</a:t>
            </a:r>
          </a:p>
          <a:p>
            <a:pPr lvl="2"/>
            <a:r>
              <a:rPr lang="en-US" altLang="sv-SE"/>
              <a:t>Third level</a:t>
            </a:r>
          </a:p>
          <a:p>
            <a:pPr lvl="3"/>
            <a:r>
              <a:rPr lang="en-US" altLang="sv-SE"/>
              <a:t>Fourth level</a:t>
            </a:r>
          </a:p>
          <a:p>
            <a:pPr lvl="4"/>
            <a:r>
              <a:rPr lang="en-US" altLang="sv-SE"/>
              <a:t>Fifth level</a:t>
            </a:r>
          </a:p>
        </p:txBody>
      </p:sp>
      <p:sp>
        <p:nvSpPr>
          <p:cNvPr id="20" name="Footer Placeholder 10">
            <a:extLst>
              <a:ext uri="{FF2B5EF4-FFF2-40B4-BE49-F238E27FC236}">
                <a16:creationId xmlns:a16="http://schemas.microsoft.com/office/drawing/2014/main" id="{1A961B2E-0D55-8448-B7AF-C067090E6B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10000" y="6324600"/>
            <a:ext cx="5181600" cy="196850"/>
          </a:xfrm>
          <a:prstGeom prst="rect">
            <a:avLst/>
          </a:prstGeom>
        </p:spPr>
        <p:txBody>
          <a:bodyPr lIns="0" tIns="0" rIns="0" bIns="0" anchor="ctr"/>
          <a:lstStyle>
            <a:lvl1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fr-FR" sz="1000" kern="1200">
                <a:solidFill>
                  <a:srgbClr val="064308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Lecture 11 Distribution Systems</a:t>
            </a:r>
            <a:endParaRPr lang="en-US" dirty="0"/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207C35A9-4120-C247-BAD1-BAF95CA9C1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29600" y="6553200"/>
            <a:ext cx="762000" cy="19685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ct val="90000"/>
              </a:lnSpc>
              <a:defRPr sz="1000">
                <a:solidFill>
                  <a:srgbClr val="064308"/>
                </a:solidFill>
                <a:cs typeface="Arial" panose="020B0604020202020204" pitchFamily="34" charset="0"/>
              </a:defRPr>
            </a:lvl1pPr>
          </a:lstStyle>
          <a:p>
            <a:r>
              <a:rPr lang="en-US" altLang="sv-SE"/>
              <a:t>Slide </a:t>
            </a:r>
            <a:fld id="{61EAEC5D-942C-D84F-B4A0-AF976FBD1E97}" type="slidenum">
              <a:rPr lang="en-US" altLang="sv-SE"/>
              <a:pPr/>
              <a:t>‹#›</a:t>
            </a:fld>
            <a:endParaRPr lang="en-US" altLang="sv-SE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F53FEE3C-0012-D74A-92CE-726E0737D6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0" y="6553200"/>
            <a:ext cx="4343400" cy="196850"/>
          </a:xfrm>
          <a:prstGeom prst="rect">
            <a:avLst/>
          </a:prstGeom>
        </p:spPr>
        <p:txBody>
          <a:bodyPr lIns="0" tIns="0" rIns="0" bIns="0" anchor="ctr"/>
          <a:lstStyle>
            <a:lvl1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000" kern="1200">
                <a:solidFill>
                  <a:srgbClr val="064308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sv-SE"/>
              <a:t>Winter 2025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4" r:id="rId1"/>
    <p:sldLayoutId id="2147484155" r:id="rId2"/>
    <p:sldLayoutId id="2147484156" r:id="rId3"/>
    <p:sldLayoutId id="2147484157" r:id="rId4"/>
    <p:sldLayoutId id="2147484158" r:id="rId5"/>
    <p:sldLayoutId id="2147484159" r:id="rId6"/>
    <p:sldLayoutId id="2147484160" r:id="rId7"/>
    <p:sldLayoutId id="2147484161" r:id="rId8"/>
  </p:sldLayoutIdLst>
  <p:hf hdr="0"/>
  <p:txStyles>
    <p:titleStyle>
      <a:lvl1pPr algn="ctr" defTabSz="806450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algn="ctr" defTabSz="806450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806450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806450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806450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57159" algn="ctr" defTabSz="807966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6pPr>
      <a:lvl7pPr marL="914318" algn="ctr" defTabSz="807966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7pPr>
      <a:lvl8pPr marL="1371477" algn="ctr" defTabSz="807966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8pPr>
      <a:lvl9pPr marL="1828637" algn="ctr" defTabSz="807966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9pPr>
    </p:titleStyle>
    <p:bodyStyle>
      <a:lvl1pPr marL="182563" indent="-182563" algn="l" defTabSz="806450" rtl="0" eaLnBrk="0" fontAlgn="base" hangingPunct="0">
        <a:lnSpc>
          <a:spcPct val="90000"/>
        </a:lnSpc>
        <a:spcBef>
          <a:spcPts val="1200"/>
        </a:spcBef>
        <a:spcAft>
          <a:spcPct val="0"/>
        </a:spcAft>
        <a:buSzPct val="100000"/>
        <a:buFont typeface="Wingdings" pitchFamily="2" charset="2"/>
        <a:buChar char="§"/>
        <a:defRPr sz="2200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marL="365125" indent="-153988" algn="l" defTabSz="806450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SzPct val="100000"/>
        <a:buFont typeface="Arial" panose="020B0604020202020204" pitchFamily="34" charset="0"/>
        <a:buChar char="•"/>
        <a:defRPr sz="20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2pPr>
      <a:lvl3pPr marL="593725" indent="-163513" algn="l" defTabSz="806450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SzPct val="100000"/>
        <a:buFont typeface="Lucida Grande" panose="020B0600040502020204" pitchFamily="34" charset="0"/>
        <a:buChar char="»"/>
        <a:defRPr>
          <a:solidFill>
            <a:schemeClr val="tx1"/>
          </a:solidFill>
          <a:latin typeface="Arial" charset="0"/>
          <a:ea typeface="ヒラギノ角ゴ Pro W3" pitchFamily="-111" charset="-128"/>
          <a:cs typeface="ヒラギノ角ゴ Pro W3" pitchFamily="-111" charset="-128"/>
        </a:defRPr>
      </a:lvl3pPr>
      <a:lvl4pPr marL="730250" indent="-136525" algn="l" defTabSz="806450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rgbClr val="999999"/>
        </a:buClr>
        <a:buSzPct val="100000"/>
        <a:buFont typeface="Arial" panose="020B0604020202020204" pitchFamily="34" charset="0"/>
        <a:buChar char="•"/>
        <a:defRPr sz="1600">
          <a:solidFill>
            <a:schemeClr val="tx1"/>
          </a:solidFill>
          <a:latin typeface="Helvetica" charset="0"/>
          <a:ea typeface="ヒラギノ角ゴ Pro W3" pitchFamily="-111" charset="-128"/>
          <a:cs typeface="ヒラギノ角ゴ Pro W3"/>
        </a:defRPr>
      </a:lvl4pPr>
      <a:lvl5pPr marL="1004888" indent="-182563" algn="l" defTabSz="806450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rgbClr val="999999"/>
        </a:buClr>
        <a:buSzPct val="100000"/>
        <a:buFont typeface="Lucida Grande" panose="020B0600040502020204" pitchFamily="34" charset="0"/>
        <a:buChar char="»"/>
        <a:defRPr sz="1400">
          <a:solidFill>
            <a:schemeClr val="tx1"/>
          </a:solidFill>
          <a:latin typeface="Helvetica" charset="0"/>
          <a:ea typeface="ヒラギノ角ゴ Pro W3" pitchFamily="-111" charset="-128"/>
          <a:cs typeface="ヒラギノ角ゴ Pro W3"/>
        </a:defRPr>
      </a:lvl5pPr>
      <a:lvl6pPr marL="2223889" indent="-150799" algn="l" defTabSz="807966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6pPr>
      <a:lvl7pPr marL="2681050" indent="-150799" algn="l" defTabSz="807966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7pPr>
      <a:lvl8pPr marL="3138209" indent="-150799" algn="l" defTabSz="807966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8pPr>
      <a:lvl9pPr marL="3595368" indent="-150799" algn="l" defTabSz="807966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9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7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7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7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6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5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4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Placeholder 1">
            <a:extLst>
              <a:ext uri="{FF2B5EF4-FFF2-40B4-BE49-F238E27FC236}">
                <a16:creationId xmlns:a16="http://schemas.microsoft.com/office/drawing/2014/main" id="{64F29B67-52CF-A204-AE5B-00DDD5910EB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1389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v-SE"/>
              <a:t>Click to edit Master title style</a:t>
            </a:r>
            <a:endParaRPr lang="sv-SE" altLang="sv-SE"/>
          </a:p>
        </p:txBody>
      </p:sp>
      <p:sp>
        <p:nvSpPr>
          <p:cNvPr id="10243" name="Text Placeholder 2">
            <a:extLst>
              <a:ext uri="{FF2B5EF4-FFF2-40B4-BE49-F238E27FC236}">
                <a16:creationId xmlns:a16="http://schemas.microsoft.com/office/drawing/2014/main" id="{D3AED152-EF87-29C2-817F-B94F206DFD6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v-SE"/>
              <a:t>Click to edit Master text styles</a:t>
            </a:r>
          </a:p>
          <a:p>
            <a:pPr lvl="1"/>
            <a:r>
              <a:rPr lang="en-US" altLang="sv-SE"/>
              <a:t>Second level</a:t>
            </a:r>
          </a:p>
          <a:p>
            <a:pPr lvl="2"/>
            <a:r>
              <a:rPr lang="en-US" altLang="sv-SE"/>
              <a:t>Third level</a:t>
            </a:r>
          </a:p>
          <a:p>
            <a:pPr lvl="3"/>
            <a:r>
              <a:rPr lang="en-US" altLang="sv-SE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3DF272-38D0-AD45-BFDB-AD6A42B798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sv-SE"/>
              <a:t>Winter 2025</a:t>
            </a:r>
            <a:endParaRPr lang="sv-S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60CE9-29DA-BA4D-8981-FF4CF1BA98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sv-SE"/>
              <a:t>Lecture 11 Distribution Systems</a:t>
            </a:r>
            <a:endParaRPr lang="sv-S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B28655-281C-674D-812E-6E3D74B80B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750D7064-F7F3-6C4C-8E32-117962E1368D}" type="slidenum">
              <a:rPr lang="sv-SE" altLang="sv-SE"/>
              <a:pPr/>
              <a:t>‹#›</a:t>
            </a:fld>
            <a:endParaRPr lang="sv-SE" alt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2" r:id="rId1"/>
    <p:sldLayoutId id="2147484163" r:id="rId2"/>
    <p:sldLayoutId id="2147484164" r:id="rId3"/>
    <p:sldLayoutId id="2147484165" r:id="rId4"/>
    <p:sldLayoutId id="2147484166" r:id="rId5"/>
    <p:sldLayoutId id="2147484167" r:id="rId6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rgbClr val="7F7F7F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rgbClr val="7F7F7F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7F7F7F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rgbClr val="7F7F7F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85333D89-6210-2FF7-4D8E-6E39430447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 eaLnBrk="1" hangingPunct="1"/>
            <a:r>
              <a:rPr lang="en-GB" altLang="sv-SE" sz="4000">
                <a:ea typeface="ＭＳ Ｐゴシック" panose="020B0600070205080204" pitchFamily="34" charset="-128"/>
              </a:rPr>
              <a:t>Distribution Systems</a:t>
            </a:r>
            <a:endParaRPr lang="en-GB" altLang="sv-SE">
              <a:ea typeface="ＭＳ Ｐゴシック" panose="020B0600070205080204" pitchFamily="34" charset="-128"/>
            </a:endParaRPr>
          </a:p>
        </p:txBody>
      </p:sp>
      <p:sp>
        <p:nvSpPr>
          <p:cNvPr id="19459" name="Subtitle 2">
            <a:extLst>
              <a:ext uri="{FF2B5EF4-FFF2-40B4-BE49-F238E27FC236}">
                <a16:creationId xmlns:a16="http://schemas.microsoft.com/office/drawing/2014/main" id="{45A7DB41-CD80-4019-BF1C-0ADC6F905F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GB" altLang="sv-SE" sz="2000">
                <a:solidFill>
                  <a:schemeClr val="bg1"/>
                </a:solidFill>
                <a:ea typeface="ＭＳ Ｐゴシック" panose="020B0600070205080204" pitchFamily="34" charset="-128"/>
              </a:rPr>
              <a:t>J. G. Weisend II</a:t>
            </a:r>
          </a:p>
        </p:txBody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8D5F95FF-CF10-09A7-6505-9879FCE095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5949950"/>
            <a:ext cx="45720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7F7F7F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7F7F7F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7F7F7F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7F7F7F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sv-SE" sz="1600" dirty="0" err="1">
                <a:solidFill>
                  <a:srgbClr val="FFFFFF"/>
                </a:solidFill>
              </a:rPr>
              <a:t>www.europeanspallationsource.se</a:t>
            </a:r>
            <a:endParaRPr lang="en-GB" altLang="sv-SE" sz="1600" dirty="0">
              <a:solidFill>
                <a:srgbClr val="FFFFFF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v-SE" altLang="sv-SE" sz="1400">
                <a:solidFill>
                  <a:srgbClr val="FFFFFF"/>
                </a:solidFill>
              </a:rPr>
              <a:t>Winter 2025</a:t>
            </a:r>
            <a:endParaRPr lang="en-GB" altLang="sv-SE" sz="1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Date Placeholder 3">
            <a:extLst>
              <a:ext uri="{FF2B5EF4-FFF2-40B4-BE49-F238E27FC236}">
                <a16:creationId xmlns:a16="http://schemas.microsoft.com/office/drawing/2014/main" id="{05F210B5-4B3A-52C3-3925-9E6B274D735C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sv-SE" altLang="en-SE">
                <a:solidFill>
                  <a:srgbClr val="898989"/>
                </a:solidFill>
                <a:latin typeface="Calibri" panose="020F0502020204030204" pitchFamily="34" charset="0"/>
              </a:rPr>
              <a:t>Winter 2025</a:t>
            </a:r>
          </a:p>
        </p:txBody>
      </p:sp>
      <p:sp>
        <p:nvSpPr>
          <p:cNvPr id="46082" name="Footer Placeholder 4">
            <a:extLst>
              <a:ext uri="{FF2B5EF4-FFF2-40B4-BE49-F238E27FC236}">
                <a16:creationId xmlns:a16="http://schemas.microsoft.com/office/drawing/2014/main" id="{FD79A216-5AA9-0228-22A5-204D064BF9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sv-SE" altLang="en-SE">
                <a:solidFill>
                  <a:srgbClr val="898989"/>
                </a:solidFill>
                <a:latin typeface="Calibri" panose="020F0502020204030204" pitchFamily="34" charset="0"/>
              </a:rPr>
              <a:t>Lecture 11 Distribution Systems</a:t>
            </a:r>
          </a:p>
        </p:txBody>
      </p:sp>
      <p:sp>
        <p:nvSpPr>
          <p:cNvPr id="46083" name="Slide Number Placeholder 5">
            <a:extLst>
              <a:ext uri="{FF2B5EF4-FFF2-40B4-BE49-F238E27FC236}">
                <a16:creationId xmlns:a16="http://schemas.microsoft.com/office/drawing/2014/main" id="{6A806F03-C7FB-57F8-E134-FB6B7B013B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841D5A7-C98D-A647-9D39-95FBF84DBEE9}" type="slidenum">
              <a:rPr lang="sv-SE" altLang="sv-SE">
                <a:solidFill>
                  <a:srgbClr val="898989"/>
                </a:solidFill>
                <a:latin typeface="Calibri" panose="020F0502020204030204" pitchFamily="34" charset="0"/>
              </a:rPr>
              <a:pPr/>
              <a:t>10</a:t>
            </a:fld>
            <a:endParaRPr lang="sv-SE" altLang="sv-SE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46084" name="TextBox 7">
            <a:extLst>
              <a:ext uri="{FF2B5EF4-FFF2-40B4-BE49-F238E27FC236}">
                <a16:creationId xmlns:a16="http://schemas.microsoft.com/office/drawing/2014/main" id="{1DC60028-10CA-DCCA-BC68-0D8077F589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381000"/>
            <a:ext cx="5791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sv-SE" altLang="en-SE" sz="2800">
                <a:solidFill>
                  <a:schemeClr val="bg1"/>
                </a:solidFill>
              </a:rPr>
              <a:t>DESY  XFEL/ AMTF Transfer Line</a:t>
            </a:r>
          </a:p>
        </p:txBody>
      </p:sp>
      <p:sp>
        <p:nvSpPr>
          <p:cNvPr id="46085" name="TextBox 9">
            <a:extLst>
              <a:ext uri="{FF2B5EF4-FFF2-40B4-BE49-F238E27FC236}">
                <a16:creationId xmlns:a16="http://schemas.microsoft.com/office/drawing/2014/main" id="{2030F184-805A-1D91-82A9-9FB008E37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169025"/>
            <a:ext cx="7086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sv-SE" altLang="en-SE"/>
              <a:t>From J. Frydrych ”Transfer Lines” in </a:t>
            </a:r>
            <a:r>
              <a:rPr lang="sv-SE" altLang="en-SE" i="1"/>
              <a:t>Cryostat Design</a:t>
            </a:r>
          </a:p>
        </p:txBody>
      </p:sp>
      <p:pic>
        <p:nvPicPr>
          <p:cNvPr id="46086" name="Picture 2">
            <a:extLst>
              <a:ext uri="{FF2B5EF4-FFF2-40B4-BE49-F238E27FC236}">
                <a16:creationId xmlns:a16="http://schemas.microsoft.com/office/drawing/2014/main" id="{61445374-09B2-45F0-6B6D-412B212C8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449388"/>
            <a:ext cx="5956300" cy="481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Date Placeholder 3">
            <a:extLst>
              <a:ext uri="{FF2B5EF4-FFF2-40B4-BE49-F238E27FC236}">
                <a16:creationId xmlns:a16="http://schemas.microsoft.com/office/drawing/2014/main" id="{B2A1F1F9-87F7-5F92-B4FF-BE7BB0219F6B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sv-SE" altLang="en-SE">
                <a:solidFill>
                  <a:srgbClr val="898989"/>
                </a:solidFill>
                <a:latin typeface="Calibri" panose="020F0502020204030204" pitchFamily="34" charset="0"/>
              </a:rPr>
              <a:t>Winter 2025</a:t>
            </a:r>
          </a:p>
        </p:txBody>
      </p:sp>
      <p:sp>
        <p:nvSpPr>
          <p:cNvPr id="47106" name="Footer Placeholder 4">
            <a:extLst>
              <a:ext uri="{FF2B5EF4-FFF2-40B4-BE49-F238E27FC236}">
                <a16:creationId xmlns:a16="http://schemas.microsoft.com/office/drawing/2014/main" id="{816B76EB-285E-74AC-2FCB-6004CA5C7E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sv-SE" altLang="en-SE">
                <a:solidFill>
                  <a:srgbClr val="898989"/>
                </a:solidFill>
                <a:latin typeface="Calibri" panose="020F0502020204030204" pitchFamily="34" charset="0"/>
              </a:rPr>
              <a:t>Lecture 11 Distribution Systems</a:t>
            </a:r>
          </a:p>
        </p:txBody>
      </p:sp>
      <p:sp>
        <p:nvSpPr>
          <p:cNvPr id="47107" name="Slide Number Placeholder 5">
            <a:extLst>
              <a:ext uri="{FF2B5EF4-FFF2-40B4-BE49-F238E27FC236}">
                <a16:creationId xmlns:a16="http://schemas.microsoft.com/office/drawing/2014/main" id="{94EFD0C1-2303-C339-2106-B70BEE85B8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9B7B104-8A72-474F-A3B4-1B0C220B05B8}" type="slidenum">
              <a:rPr lang="sv-SE" altLang="sv-SE">
                <a:solidFill>
                  <a:srgbClr val="898989"/>
                </a:solidFill>
                <a:latin typeface="Calibri" panose="020F0502020204030204" pitchFamily="34" charset="0"/>
              </a:rPr>
              <a:pPr/>
              <a:t>11</a:t>
            </a:fld>
            <a:endParaRPr lang="sv-SE" altLang="sv-SE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47108" name="TextBox 7">
            <a:extLst>
              <a:ext uri="{FF2B5EF4-FFF2-40B4-BE49-F238E27FC236}">
                <a16:creationId xmlns:a16="http://schemas.microsoft.com/office/drawing/2014/main" id="{70131348-C01A-1EBC-2BFC-2CACCF7B06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5088"/>
            <a:ext cx="57912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sv-SE" altLang="en-SE" sz="2800">
                <a:solidFill>
                  <a:schemeClr val="bg1"/>
                </a:solidFill>
              </a:rPr>
              <a:t>ESS Transfer Line between ACCP &amp; start of Cryogenic Distribution System</a:t>
            </a:r>
          </a:p>
        </p:txBody>
      </p:sp>
      <p:sp>
        <p:nvSpPr>
          <p:cNvPr id="47109" name="TextBox 9">
            <a:extLst>
              <a:ext uri="{FF2B5EF4-FFF2-40B4-BE49-F238E27FC236}">
                <a16:creationId xmlns:a16="http://schemas.microsoft.com/office/drawing/2014/main" id="{9428F050-4B82-CACE-68D2-640F2D4F75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169025"/>
            <a:ext cx="7086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sv-SE" altLang="en-SE"/>
              <a:t>From J. Frydrych ”Transfer Lines” in </a:t>
            </a:r>
            <a:r>
              <a:rPr lang="sv-SE" altLang="en-SE" i="1"/>
              <a:t>Cryostat Design</a:t>
            </a:r>
          </a:p>
        </p:txBody>
      </p:sp>
      <p:pic>
        <p:nvPicPr>
          <p:cNvPr id="47110" name="Picture 1">
            <a:extLst>
              <a:ext uri="{FF2B5EF4-FFF2-40B4-BE49-F238E27FC236}">
                <a16:creationId xmlns:a16="http://schemas.microsoft.com/office/drawing/2014/main" id="{7FA2E292-1746-E9E1-A473-A7048896E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" y="1512888"/>
            <a:ext cx="7340600" cy="440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">
            <a:extLst>
              <a:ext uri="{FF2B5EF4-FFF2-40B4-BE49-F238E27FC236}">
                <a16:creationId xmlns:a16="http://schemas.microsoft.com/office/drawing/2014/main" id="{3D56FDD0-5553-D73A-39C0-A8C4BAD3A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76200"/>
            <a:ext cx="7138988" cy="1143000"/>
          </a:xfrm>
        </p:spPr>
        <p:txBody>
          <a:bodyPr/>
          <a:lstStyle/>
          <a:p>
            <a:r>
              <a:rPr lang="en-US" altLang="sv-SE">
                <a:ea typeface="ＭＳ Ｐゴシック" panose="020B0600070205080204" pitchFamily="34" charset="-128"/>
              </a:rPr>
              <a:t>Transfer Lines</a:t>
            </a:r>
          </a:p>
        </p:txBody>
      </p:sp>
      <p:sp>
        <p:nvSpPr>
          <p:cNvPr id="24578" name="Content Placeholder 1">
            <a:extLst>
              <a:ext uri="{FF2B5EF4-FFF2-40B4-BE49-F238E27FC236}">
                <a16:creationId xmlns:a16="http://schemas.microsoft.com/office/drawing/2014/main" id="{0D0247EF-C147-24C6-ED84-1276DEB7FB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Char char="§"/>
            </a:pPr>
            <a:r>
              <a:rPr lang="en-US" altLang="sv-SE">
                <a:solidFill>
                  <a:srgbClr val="000000"/>
                </a:solidFill>
                <a:ea typeface="ＭＳ Ｐゴシック" panose="020B0600070205080204" pitchFamily="34" charset="-128"/>
              </a:rPr>
              <a:t>Methods to address thermal contraction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sv-SE">
                <a:solidFill>
                  <a:srgbClr val="000000"/>
                </a:solidFill>
                <a:ea typeface="ＭＳ Ｐゴシック" panose="020B0600070205080204" pitchFamily="34" charset="-128"/>
              </a:rPr>
              <a:t>Have a combination of fixed and sliding supports on the interior pipes separated by bellows.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sv-SE">
                <a:solidFill>
                  <a:srgbClr val="000000"/>
                </a:solidFill>
                <a:ea typeface="ＭＳ Ｐゴシック" panose="020B0600070205080204" pitchFamily="34" charset="-128"/>
              </a:rPr>
              <a:t>Use bends to allow interior pipes to contract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sv-SE">
                <a:solidFill>
                  <a:srgbClr val="000000"/>
                </a:solidFill>
                <a:ea typeface="ＭＳ Ｐゴシック" panose="020B0600070205080204" pitchFamily="34" charset="-128"/>
              </a:rPr>
              <a:t>Use Invar pipes to reduce amount of thermal contraction (CERN/LHC)</a:t>
            </a:r>
          </a:p>
          <a:p>
            <a:pPr>
              <a:buFont typeface="Wingdings" pitchFamily="2" charset="2"/>
              <a:buNone/>
            </a:pPr>
            <a:endParaRPr lang="en-US" altLang="sv-SE">
              <a:ea typeface="ＭＳ Ｐゴシック" panose="020B0600070205080204" pitchFamily="34" charset="-128"/>
            </a:endParaRPr>
          </a:p>
        </p:txBody>
      </p:sp>
      <p:sp>
        <p:nvSpPr>
          <p:cNvPr id="24579" name="Date Placeholder 5">
            <a:extLst>
              <a:ext uri="{FF2B5EF4-FFF2-40B4-BE49-F238E27FC236}">
                <a16:creationId xmlns:a16="http://schemas.microsoft.com/office/drawing/2014/main" id="{8217378B-C71A-07E6-1B2B-ABEDA6680F6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7F7F7F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7F7F7F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7F7F7F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7F7F7F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lang="sv-SE" altLang="sv-SE" sz="1000">
                <a:solidFill>
                  <a:srgbClr val="064308"/>
                </a:solidFill>
                <a:latin typeface="Arial" panose="020B0604020202020204" pitchFamily="34" charset="0"/>
              </a:rPr>
              <a:t>Winter 2025</a:t>
            </a:r>
            <a:endParaRPr lang="en-US" altLang="sv-SE" sz="1000">
              <a:solidFill>
                <a:srgbClr val="064308"/>
              </a:solidFill>
              <a:latin typeface="Arial" panose="020B0604020202020204" pitchFamily="34" charset="0"/>
            </a:endParaRPr>
          </a:p>
        </p:txBody>
      </p:sp>
      <p:sp>
        <p:nvSpPr>
          <p:cNvPr id="24580" name="Footer Placeholder 3">
            <a:extLst>
              <a:ext uri="{FF2B5EF4-FFF2-40B4-BE49-F238E27FC236}">
                <a16:creationId xmlns:a16="http://schemas.microsoft.com/office/drawing/2014/main" id="{9F1F6026-929B-3CF0-A20D-42C9C4B6C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7F7F7F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7F7F7F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7F7F7F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7F7F7F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altLang="sv-SE" sz="1000">
                <a:solidFill>
                  <a:srgbClr val="064308"/>
                </a:solidFill>
                <a:latin typeface="Arial" panose="020B0604020202020204" pitchFamily="34" charset="0"/>
              </a:rPr>
              <a:t>Lecture 11 Distribution Systems</a:t>
            </a:r>
          </a:p>
        </p:txBody>
      </p:sp>
      <p:sp>
        <p:nvSpPr>
          <p:cNvPr id="24581" name="Slide Number Placeholder 4">
            <a:extLst>
              <a:ext uri="{FF2B5EF4-FFF2-40B4-BE49-F238E27FC236}">
                <a16:creationId xmlns:a16="http://schemas.microsoft.com/office/drawing/2014/main" id="{C4E50260-4944-BC12-913F-FDEFB8597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7F7F7F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7F7F7F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7F7F7F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7F7F7F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altLang="sv-SE" sz="1000">
                <a:solidFill>
                  <a:srgbClr val="064308"/>
                </a:solidFill>
                <a:latin typeface="Arial" panose="020B0604020202020204" pitchFamily="34" charset="0"/>
              </a:rPr>
              <a:t>Slide </a:t>
            </a:r>
            <a:fld id="{8859AB87-7F2D-2B44-8B24-E259AEE9FA11}" type="slidenum">
              <a:rPr lang="en-US" altLang="sv-SE" sz="1000">
                <a:solidFill>
                  <a:srgbClr val="064308"/>
                </a:solidFill>
                <a:latin typeface="Arial" panose="020B0604020202020204" pitchFamily="34" charset="0"/>
              </a:rPr>
              <a:pPr eaLnBrk="0" hangingPunct="0">
                <a:spcBef>
                  <a:spcPct val="0"/>
                </a:spcBef>
                <a:buFontTx/>
                <a:buNone/>
              </a:pPr>
              <a:t>12</a:t>
            </a:fld>
            <a:endParaRPr lang="en-US" altLang="sv-SE" sz="1000">
              <a:solidFill>
                <a:srgbClr val="064308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24CE38F7-C526-47F1-5EAE-66E15FEC1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152400"/>
            <a:ext cx="7138988" cy="1143000"/>
          </a:xfrm>
        </p:spPr>
        <p:txBody>
          <a:bodyPr/>
          <a:lstStyle/>
          <a:p>
            <a:pPr eaLnBrk="1" hangingPunct="1"/>
            <a:r>
              <a:rPr lang="ja-JP" altLang="en-US" sz="1600">
                <a:ea typeface="ＭＳ Ｐゴシック" panose="020B0600070205080204" pitchFamily="34" charset="-128"/>
              </a:rPr>
              <a:t>“</a:t>
            </a:r>
            <a:r>
              <a:rPr lang="en-US" altLang="ja-JP" sz="1600">
                <a:ea typeface="ＭＳ Ｐゴシック" panose="020B0600070205080204" pitchFamily="34" charset="-128"/>
              </a:rPr>
              <a:t>The Local Helium Compound Transfer lines For The Large Hadron Collider</a:t>
            </a:r>
            <a:br>
              <a:rPr lang="en-US" altLang="ja-JP" sz="1600">
                <a:ea typeface="ＭＳ Ｐゴシック" panose="020B0600070205080204" pitchFamily="34" charset="-128"/>
              </a:rPr>
            </a:br>
            <a:r>
              <a:rPr lang="en-US" altLang="ja-JP" sz="1600">
                <a:ea typeface="ＭＳ Ｐゴシック" panose="020B0600070205080204" pitchFamily="34" charset="-128"/>
              </a:rPr>
              <a:t>Cryogenic System</a:t>
            </a:r>
            <a:r>
              <a:rPr lang="ja-JP" altLang="en-US" sz="1600">
                <a:ea typeface="ＭＳ Ｐゴシック" panose="020B0600070205080204" pitchFamily="34" charset="-128"/>
              </a:rPr>
              <a:t>”</a:t>
            </a:r>
            <a:br>
              <a:rPr lang="en-US" altLang="ja-JP" sz="1600">
                <a:ea typeface="ＭＳ Ｐゴシック" panose="020B0600070205080204" pitchFamily="34" charset="-128"/>
              </a:rPr>
            </a:br>
            <a:r>
              <a:rPr lang="en-US" altLang="ja-JP" sz="1600">
                <a:ea typeface="ＭＳ Ｐゴシック" panose="020B0600070205080204" pitchFamily="34" charset="-128"/>
              </a:rPr>
              <a:t>C. Parente et al. Adv. Cryo Engr. Vol 51 (2006)</a:t>
            </a:r>
            <a:endParaRPr lang="en-US" altLang="sv-SE" sz="1600">
              <a:ea typeface="ＭＳ Ｐゴシック" panose="020B0600070205080204" pitchFamily="34" charset="-128"/>
            </a:endParaRPr>
          </a:p>
        </p:txBody>
      </p:sp>
      <p:pic>
        <p:nvPicPr>
          <p:cNvPr id="25602" name="Picture 3">
            <a:extLst>
              <a:ext uri="{FF2B5EF4-FFF2-40B4-BE49-F238E27FC236}">
                <a16:creationId xmlns:a16="http://schemas.microsoft.com/office/drawing/2014/main" id="{39364DE7-BFFC-3062-220E-EEF8575109D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noFill/>
        </p:spPr>
      </p:pic>
      <p:sp>
        <p:nvSpPr>
          <p:cNvPr id="25603" name="Date Placeholder 5">
            <a:extLst>
              <a:ext uri="{FF2B5EF4-FFF2-40B4-BE49-F238E27FC236}">
                <a16:creationId xmlns:a16="http://schemas.microsoft.com/office/drawing/2014/main" id="{9D6B8AB3-3BA1-8E60-9213-ADD9A1497F3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7F7F7F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7F7F7F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7F7F7F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7F7F7F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lang="sv-SE" altLang="sv-SE" sz="1000">
                <a:solidFill>
                  <a:srgbClr val="064308"/>
                </a:solidFill>
                <a:latin typeface="Arial" panose="020B0604020202020204" pitchFamily="34" charset="0"/>
              </a:rPr>
              <a:t>Winter 2025</a:t>
            </a:r>
            <a:endParaRPr lang="en-US" altLang="sv-SE" sz="1000">
              <a:solidFill>
                <a:srgbClr val="064308"/>
              </a:solidFill>
              <a:latin typeface="Arial" panose="020B0604020202020204" pitchFamily="34" charset="0"/>
            </a:endParaRPr>
          </a:p>
        </p:txBody>
      </p:sp>
      <p:sp>
        <p:nvSpPr>
          <p:cNvPr id="25604" name="Footer Placeholder 3">
            <a:extLst>
              <a:ext uri="{FF2B5EF4-FFF2-40B4-BE49-F238E27FC236}">
                <a16:creationId xmlns:a16="http://schemas.microsoft.com/office/drawing/2014/main" id="{9FD027C3-9B8C-3030-ADC1-0DB0C2C95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7F7F7F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7F7F7F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7F7F7F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7F7F7F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altLang="sv-SE" sz="1000">
                <a:solidFill>
                  <a:srgbClr val="064308"/>
                </a:solidFill>
                <a:latin typeface="Arial" panose="020B0604020202020204" pitchFamily="34" charset="0"/>
              </a:rPr>
              <a:t>Lecture 11 Distribution Systems</a:t>
            </a:r>
          </a:p>
        </p:txBody>
      </p:sp>
      <p:sp>
        <p:nvSpPr>
          <p:cNvPr id="25605" name="Slide Number Placeholder 4">
            <a:extLst>
              <a:ext uri="{FF2B5EF4-FFF2-40B4-BE49-F238E27FC236}">
                <a16:creationId xmlns:a16="http://schemas.microsoft.com/office/drawing/2014/main" id="{249801C5-EDE2-1ACE-E97C-E5B153F62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7F7F7F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7F7F7F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7F7F7F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7F7F7F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altLang="sv-SE" sz="1000">
                <a:solidFill>
                  <a:srgbClr val="064308"/>
                </a:solidFill>
                <a:latin typeface="Arial" panose="020B0604020202020204" pitchFamily="34" charset="0"/>
              </a:rPr>
              <a:t>Slide </a:t>
            </a:r>
            <a:fld id="{E69A49DD-2B5C-4C44-8B4C-5514A5D84E03}" type="slidenum">
              <a:rPr lang="en-US" altLang="sv-SE" sz="1000">
                <a:solidFill>
                  <a:srgbClr val="064308"/>
                </a:solidFill>
                <a:latin typeface="Arial" panose="020B0604020202020204" pitchFamily="34" charset="0"/>
              </a:rPr>
              <a:pPr eaLnBrk="0" hangingPunct="0">
                <a:spcBef>
                  <a:spcPct val="0"/>
                </a:spcBef>
                <a:buFontTx/>
                <a:buNone/>
              </a:pPr>
              <a:t>13</a:t>
            </a:fld>
            <a:endParaRPr lang="en-US" altLang="sv-SE" sz="1000">
              <a:solidFill>
                <a:srgbClr val="064308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Date Placeholder 3">
            <a:extLst>
              <a:ext uri="{FF2B5EF4-FFF2-40B4-BE49-F238E27FC236}">
                <a16:creationId xmlns:a16="http://schemas.microsoft.com/office/drawing/2014/main" id="{9392BF33-2B0A-5AC5-1AF3-F3B3C7A4153A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sv-SE" altLang="en-SE">
                <a:solidFill>
                  <a:srgbClr val="898989"/>
                </a:solidFill>
                <a:latin typeface="Calibri" panose="020F0502020204030204" pitchFamily="34" charset="0"/>
              </a:rPr>
              <a:t>Winter 2025</a:t>
            </a:r>
          </a:p>
        </p:txBody>
      </p:sp>
      <p:sp>
        <p:nvSpPr>
          <p:cNvPr id="48130" name="Footer Placeholder 4">
            <a:extLst>
              <a:ext uri="{FF2B5EF4-FFF2-40B4-BE49-F238E27FC236}">
                <a16:creationId xmlns:a16="http://schemas.microsoft.com/office/drawing/2014/main" id="{1C4F9CFE-41C1-4BF9-9A36-AD01F09BCB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sv-SE" altLang="en-SE">
                <a:solidFill>
                  <a:srgbClr val="898989"/>
                </a:solidFill>
                <a:latin typeface="Calibri" panose="020F0502020204030204" pitchFamily="34" charset="0"/>
              </a:rPr>
              <a:t>Lecture 11 Distribution Systems</a:t>
            </a:r>
          </a:p>
        </p:txBody>
      </p:sp>
      <p:sp>
        <p:nvSpPr>
          <p:cNvPr id="48131" name="Slide Number Placeholder 5">
            <a:extLst>
              <a:ext uri="{FF2B5EF4-FFF2-40B4-BE49-F238E27FC236}">
                <a16:creationId xmlns:a16="http://schemas.microsoft.com/office/drawing/2014/main" id="{7D6FB226-D670-6143-F194-570298F066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84E67F1-71E9-214C-9065-D789B9E81CE5}" type="slidenum">
              <a:rPr lang="sv-SE" altLang="sv-SE">
                <a:solidFill>
                  <a:srgbClr val="898989"/>
                </a:solidFill>
                <a:latin typeface="Calibri" panose="020F0502020204030204" pitchFamily="34" charset="0"/>
              </a:rPr>
              <a:pPr/>
              <a:t>14</a:t>
            </a:fld>
            <a:endParaRPr lang="sv-SE" altLang="sv-SE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48132" name="TextBox 7">
            <a:extLst>
              <a:ext uri="{FF2B5EF4-FFF2-40B4-BE49-F238E27FC236}">
                <a16:creationId xmlns:a16="http://schemas.microsoft.com/office/drawing/2014/main" id="{043230B8-839F-3370-82E3-38FEE1F3FC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28600"/>
            <a:ext cx="57912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sv-SE" altLang="en-SE" sz="2800">
                <a:solidFill>
                  <a:schemeClr val="bg1"/>
                </a:solidFill>
              </a:rPr>
              <a:t>Typical Interconnection Between Transfer Line Segments</a:t>
            </a:r>
          </a:p>
        </p:txBody>
      </p:sp>
      <p:sp>
        <p:nvSpPr>
          <p:cNvPr id="48133" name="TextBox 9">
            <a:extLst>
              <a:ext uri="{FF2B5EF4-FFF2-40B4-BE49-F238E27FC236}">
                <a16:creationId xmlns:a16="http://schemas.microsoft.com/office/drawing/2014/main" id="{7563B4FD-F89F-0C89-EEBB-4DDB97E1F7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5986463"/>
            <a:ext cx="7086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sv-SE" altLang="en-SE"/>
              <a:t>From J. Frydrych ”Transfer Lines” in </a:t>
            </a:r>
            <a:r>
              <a:rPr lang="sv-SE" altLang="en-SE" i="1"/>
              <a:t>Cryostat Design</a:t>
            </a:r>
          </a:p>
        </p:txBody>
      </p:sp>
      <p:pic>
        <p:nvPicPr>
          <p:cNvPr id="48134" name="Picture 2">
            <a:extLst>
              <a:ext uri="{FF2B5EF4-FFF2-40B4-BE49-F238E27FC236}">
                <a16:creationId xmlns:a16="http://schemas.microsoft.com/office/drawing/2014/main" id="{8A4301C4-0BCC-94DE-1C23-7082E4616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52600"/>
            <a:ext cx="7923213" cy="386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>
            <a:extLst>
              <a:ext uri="{FF2B5EF4-FFF2-40B4-BE49-F238E27FC236}">
                <a16:creationId xmlns:a16="http://schemas.microsoft.com/office/drawing/2014/main" id="{4C990511-9897-6E67-A675-6E7969E6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713" y="227013"/>
            <a:ext cx="7140575" cy="1143000"/>
          </a:xfrm>
        </p:spPr>
        <p:txBody>
          <a:bodyPr/>
          <a:lstStyle/>
          <a:p>
            <a:pPr algn="ctr"/>
            <a:r>
              <a:rPr lang="sv-SE" altLang="en-SE">
                <a:ea typeface="ＭＳ Ｐゴシック" panose="020B0600070205080204" pitchFamily="34" charset="-128"/>
              </a:rPr>
              <a:t>Vacuum Barriers</a:t>
            </a:r>
          </a:p>
        </p:txBody>
      </p:sp>
      <p:sp>
        <p:nvSpPr>
          <p:cNvPr id="49154" name="Content Placeholder 2">
            <a:extLst>
              <a:ext uri="{FF2B5EF4-FFF2-40B4-BE49-F238E27FC236}">
                <a16:creationId xmlns:a16="http://schemas.microsoft.com/office/drawing/2014/main" id="{6FF01B31-FB13-673E-3912-68504523B0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altLang="en-SE">
                <a:solidFill>
                  <a:schemeClr val="tx1"/>
                </a:solidFill>
                <a:ea typeface="ＭＳ Ｐゴシック" panose="020B0600070205080204" pitchFamily="34" charset="-128"/>
              </a:rPr>
              <a:t>Common in transfer lines and distribution systems.</a:t>
            </a:r>
          </a:p>
          <a:p>
            <a:r>
              <a:rPr lang="sv-SE" altLang="en-SE">
                <a:solidFill>
                  <a:schemeClr val="tx1"/>
                </a:solidFill>
                <a:ea typeface="ＭＳ Ｐゴシック" panose="020B0600070205080204" pitchFamily="34" charset="-128"/>
              </a:rPr>
              <a:t>Divides isulation vacuum space into separate sections</a:t>
            </a:r>
          </a:p>
          <a:p>
            <a:r>
              <a:rPr lang="sv-SE" altLang="en-SE">
                <a:solidFill>
                  <a:schemeClr val="tx1"/>
                </a:solidFill>
                <a:ea typeface="ＭＳ Ｐゴシック" panose="020B0600070205080204" pitchFamily="34" charset="-128"/>
              </a:rPr>
              <a:t>Must allow internal pipes to pass through</a:t>
            </a:r>
          </a:p>
          <a:p>
            <a:r>
              <a:rPr lang="sv-SE" altLang="en-SE">
                <a:solidFill>
                  <a:schemeClr val="tx1"/>
                </a:solidFill>
                <a:ea typeface="ＭＳ Ｐゴシック" panose="020B0600070205080204" pitchFamily="34" charset="-128"/>
              </a:rPr>
              <a:t>Allows</a:t>
            </a:r>
          </a:p>
          <a:p>
            <a:pPr lvl="1"/>
            <a:r>
              <a:rPr lang="sv-SE" altLang="en-SE">
                <a:solidFill>
                  <a:schemeClr val="tx1"/>
                </a:solidFill>
                <a:ea typeface="ＭＳ Ｐゴシック" panose="020B0600070205080204" pitchFamily="34" charset="-128"/>
              </a:rPr>
              <a:t>Leak checking and trouble shooting</a:t>
            </a:r>
          </a:p>
          <a:p>
            <a:pPr lvl="1"/>
            <a:r>
              <a:rPr lang="sv-SE" altLang="en-SE">
                <a:solidFill>
                  <a:schemeClr val="tx1"/>
                </a:solidFill>
                <a:ea typeface="ＭＳ Ｐゴシック" panose="020B0600070205080204" pitchFamily="34" charset="-128"/>
              </a:rPr>
              <a:t>Reduces impact of vacuum leaks and sudden vacuum failures</a:t>
            </a:r>
          </a:p>
          <a:p>
            <a:pPr lvl="1"/>
            <a:r>
              <a:rPr lang="sv-SE" altLang="en-SE">
                <a:solidFill>
                  <a:schemeClr val="tx1"/>
                </a:solidFill>
                <a:ea typeface="ＭＳ Ｐゴシック" panose="020B0600070205080204" pitchFamily="34" charset="-128"/>
              </a:rPr>
              <a:t>May allow for separate warm up and cool down of sytem components (ESS)</a:t>
            </a:r>
          </a:p>
          <a:p>
            <a:pPr lvl="1"/>
            <a:endParaRPr lang="sv-SE" altLang="en-SE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endParaRPr lang="sv-SE" altLang="en-SE">
              <a:solidFill>
                <a:schemeClr val="tx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49155" name="Date Placeholder 3">
            <a:extLst>
              <a:ext uri="{FF2B5EF4-FFF2-40B4-BE49-F238E27FC236}">
                <a16:creationId xmlns:a16="http://schemas.microsoft.com/office/drawing/2014/main" id="{A4A7233D-44BD-C295-BD0B-FDAF4AAF514F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sv-SE" altLang="en-SE">
                <a:solidFill>
                  <a:srgbClr val="898989"/>
                </a:solidFill>
                <a:latin typeface="Calibri" panose="020F0502020204030204" pitchFamily="34" charset="0"/>
              </a:rPr>
              <a:t>Winter 2025</a:t>
            </a:r>
          </a:p>
        </p:txBody>
      </p:sp>
      <p:sp>
        <p:nvSpPr>
          <p:cNvPr id="49156" name="Footer Placeholder 4">
            <a:extLst>
              <a:ext uri="{FF2B5EF4-FFF2-40B4-BE49-F238E27FC236}">
                <a16:creationId xmlns:a16="http://schemas.microsoft.com/office/drawing/2014/main" id="{0C0B4D3A-7F42-45F5-955F-43F18C61F5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sv-SE" altLang="en-SE">
                <a:solidFill>
                  <a:srgbClr val="898989"/>
                </a:solidFill>
                <a:latin typeface="Calibri" panose="020F0502020204030204" pitchFamily="34" charset="0"/>
              </a:rPr>
              <a:t>Lecture 11 Distribution Systems</a:t>
            </a:r>
          </a:p>
        </p:txBody>
      </p:sp>
      <p:sp>
        <p:nvSpPr>
          <p:cNvPr id="49157" name="Slide Number Placeholder 5">
            <a:extLst>
              <a:ext uri="{FF2B5EF4-FFF2-40B4-BE49-F238E27FC236}">
                <a16:creationId xmlns:a16="http://schemas.microsoft.com/office/drawing/2014/main" id="{9020A71B-8157-642E-A965-20177FE844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E39B737-01B5-7341-AA4A-EFC42C5C9871}" type="slidenum">
              <a:rPr lang="sv-SE" altLang="sv-SE">
                <a:solidFill>
                  <a:srgbClr val="898989"/>
                </a:solidFill>
                <a:latin typeface="Calibri" panose="020F0502020204030204" pitchFamily="34" charset="0"/>
              </a:rPr>
              <a:pPr/>
              <a:t>15</a:t>
            </a:fld>
            <a:endParaRPr lang="sv-SE" altLang="sv-SE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>
            <a:extLst>
              <a:ext uri="{FF2B5EF4-FFF2-40B4-BE49-F238E27FC236}">
                <a16:creationId xmlns:a16="http://schemas.microsoft.com/office/drawing/2014/main" id="{87259DC7-BA8C-F550-1DE5-603941422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713" y="227013"/>
            <a:ext cx="7140575" cy="1143000"/>
          </a:xfrm>
        </p:spPr>
        <p:txBody>
          <a:bodyPr/>
          <a:lstStyle/>
          <a:p>
            <a:pPr algn="ctr"/>
            <a:r>
              <a:rPr lang="sv-SE" altLang="en-SE">
                <a:ea typeface="ＭＳ Ｐゴシック" panose="020B0600070205080204" pitchFamily="34" charset="-128"/>
              </a:rPr>
              <a:t>Example of a Vacuum Barrier</a:t>
            </a:r>
          </a:p>
        </p:txBody>
      </p:sp>
      <p:sp>
        <p:nvSpPr>
          <p:cNvPr id="50178" name="Date Placeholder 3">
            <a:extLst>
              <a:ext uri="{FF2B5EF4-FFF2-40B4-BE49-F238E27FC236}">
                <a16:creationId xmlns:a16="http://schemas.microsoft.com/office/drawing/2014/main" id="{F7E2ED2B-97A5-119F-4933-952E3B1B59E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sv-SE" altLang="en-SE">
                <a:solidFill>
                  <a:srgbClr val="898989"/>
                </a:solidFill>
                <a:latin typeface="Calibri" panose="020F0502020204030204" pitchFamily="34" charset="0"/>
              </a:rPr>
              <a:t>Winter 2025</a:t>
            </a:r>
          </a:p>
        </p:txBody>
      </p:sp>
      <p:sp>
        <p:nvSpPr>
          <p:cNvPr id="50179" name="Footer Placeholder 4">
            <a:extLst>
              <a:ext uri="{FF2B5EF4-FFF2-40B4-BE49-F238E27FC236}">
                <a16:creationId xmlns:a16="http://schemas.microsoft.com/office/drawing/2014/main" id="{B11095FC-8257-4A22-5935-DAAB2D7C30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sv-SE" altLang="en-SE">
                <a:solidFill>
                  <a:srgbClr val="898989"/>
                </a:solidFill>
                <a:latin typeface="Calibri" panose="020F0502020204030204" pitchFamily="34" charset="0"/>
              </a:rPr>
              <a:t>Lecture 11 Distribution Systems</a:t>
            </a:r>
          </a:p>
        </p:txBody>
      </p:sp>
      <p:sp>
        <p:nvSpPr>
          <p:cNvPr id="50180" name="Slide Number Placeholder 5">
            <a:extLst>
              <a:ext uri="{FF2B5EF4-FFF2-40B4-BE49-F238E27FC236}">
                <a16:creationId xmlns:a16="http://schemas.microsoft.com/office/drawing/2014/main" id="{C48D7E7D-E08C-CB61-44D5-5C066D3740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E933628-739F-7C49-8A86-CF35FEF9E9BF}" type="slidenum">
              <a:rPr lang="sv-SE" altLang="sv-SE">
                <a:solidFill>
                  <a:srgbClr val="898989"/>
                </a:solidFill>
                <a:latin typeface="Calibri" panose="020F0502020204030204" pitchFamily="34" charset="0"/>
              </a:rPr>
              <a:pPr/>
              <a:t>16</a:t>
            </a:fld>
            <a:endParaRPr lang="sv-SE" altLang="sv-SE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50181" name="Picture 8">
            <a:extLst>
              <a:ext uri="{FF2B5EF4-FFF2-40B4-BE49-F238E27FC236}">
                <a16:creationId xmlns:a16="http://schemas.microsoft.com/office/drawing/2014/main" id="{26C577E6-22AC-EC6B-58CB-3F10EB525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89075"/>
            <a:ext cx="8001000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>
            <a:extLst>
              <a:ext uri="{FF2B5EF4-FFF2-40B4-BE49-F238E27FC236}">
                <a16:creationId xmlns:a16="http://schemas.microsoft.com/office/drawing/2014/main" id="{56FD5AC7-B391-9379-1800-834AAF4E9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227013"/>
            <a:ext cx="7138988" cy="1143000"/>
          </a:xfrm>
        </p:spPr>
        <p:txBody>
          <a:bodyPr/>
          <a:lstStyle/>
          <a:p>
            <a:r>
              <a:rPr lang="sv-SE" altLang="en-SE">
                <a:ea typeface="ＭＳ Ｐゴシック" panose="020B0600070205080204" pitchFamily="34" charset="-128"/>
              </a:rPr>
              <a:t>Some Reported Heat Loads </a:t>
            </a:r>
            <a:br>
              <a:rPr lang="sv-SE" altLang="en-SE">
                <a:ea typeface="ＭＳ Ｐゴシック" panose="020B0600070205080204" pitchFamily="34" charset="-128"/>
              </a:rPr>
            </a:br>
            <a:r>
              <a:rPr lang="sv-SE" altLang="en-SE">
                <a:ea typeface="ＭＳ Ｐゴシック" panose="020B0600070205080204" pitchFamily="34" charset="-128"/>
              </a:rPr>
              <a:t>for Transfer Lines</a:t>
            </a:r>
          </a:p>
        </p:txBody>
      </p:sp>
      <p:sp>
        <p:nvSpPr>
          <p:cNvPr id="51202" name="Date Placeholder 3">
            <a:extLst>
              <a:ext uri="{FF2B5EF4-FFF2-40B4-BE49-F238E27FC236}">
                <a16:creationId xmlns:a16="http://schemas.microsoft.com/office/drawing/2014/main" id="{FE3F2B00-3A55-F5BD-E8BE-F3765DAC984B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sv-SE" altLang="en-SE">
                <a:solidFill>
                  <a:srgbClr val="898989"/>
                </a:solidFill>
                <a:latin typeface="Calibri" panose="020F0502020204030204" pitchFamily="34" charset="0"/>
              </a:rPr>
              <a:t>Winter 2025</a:t>
            </a:r>
          </a:p>
        </p:txBody>
      </p:sp>
      <p:sp>
        <p:nvSpPr>
          <p:cNvPr id="51203" name="Footer Placeholder 4">
            <a:extLst>
              <a:ext uri="{FF2B5EF4-FFF2-40B4-BE49-F238E27FC236}">
                <a16:creationId xmlns:a16="http://schemas.microsoft.com/office/drawing/2014/main" id="{E9BD0953-ABAF-F19D-67E7-3049605E42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sv-SE" altLang="en-SE">
                <a:solidFill>
                  <a:srgbClr val="898989"/>
                </a:solidFill>
                <a:latin typeface="Calibri" panose="020F0502020204030204" pitchFamily="34" charset="0"/>
              </a:rPr>
              <a:t>Lecture 11 Distribution Systems</a:t>
            </a:r>
          </a:p>
        </p:txBody>
      </p:sp>
      <p:sp>
        <p:nvSpPr>
          <p:cNvPr id="51204" name="Slide Number Placeholder 5">
            <a:extLst>
              <a:ext uri="{FF2B5EF4-FFF2-40B4-BE49-F238E27FC236}">
                <a16:creationId xmlns:a16="http://schemas.microsoft.com/office/drawing/2014/main" id="{4931230F-0597-75AD-0DA5-004D47327B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D521F3A-4103-144D-9917-0A40AFECDDB4}" type="slidenum">
              <a:rPr lang="sv-SE" altLang="sv-SE">
                <a:solidFill>
                  <a:srgbClr val="898989"/>
                </a:solidFill>
                <a:latin typeface="Calibri" panose="020F0502020204030204" pitchFamily="34" charset="0"/>
              </a:rPr>
              <a:pPr/>
              <a:t>17</a:t>
            </a:fld>
            <a:endParaRPr lang="sv-SE" altLang="sv-SE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51205" name="Picture 6">
            <a:extLst>
              <a:ext uri="{FF2B5EF4-FFF2-40B4-BE49-F238E27FC236}">
                <a16:creationId xmlns:a16="http://schemas.microsoft.com/office/drawing/2014/main" id="{A903AF39-E89E-2233-334A-DF9A56B0A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1422400"/>
            <a:ext cx="9144000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>
            <a:extLst>
              <a:ext uri="{FF2B5EF4-FFF2-40B4-BE49-F238E27FC236}">
                <a16:creationId xmlns:a16="http://schemas.microsoft.com/office/drawing/2014/main" id="{154F0EB2-DDB9-362A-81FB-A386A89DB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242888"/>
            <a:ext cx="7138988" cy="1143000"/>
          </a:xfrm>
        </p:spPr>
        <p:txBody>
          <a:bodyPr/>
          <a:lstStyle/>
          <a:p>
            <a:r>
              <a:rPr lang="sv-SE" altLang="en-SE">
                <a:ea typeface="ＭＳ Ｐゴシック" panose="020B0600070205080204" pitchFamily="34" charset="-128"/>
              </a:rPr>
              <a:t>Example Transfer Line Costs</a:t>
            </a:r>
          </a:p>
        </p:txBody>
      </p:sp>
      <p:sp>
        <p:nvSpPr>
          <p:cNvPr id="52226" name="Date Placeholder 3">
            <a:extLst>
              <a:ext uri="{FF2B5EF4-FFF2-40B4-BE49-F238E27FC236}">
                <a16:creationId xmlns:a16="http://schemas.microsoft.com/office/drawing/2014/main" id="{434C041F-A516-F4ED-7269-D8CAE3459072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sv-SE" altLang="en-SE">
                <a:solidFill>
                  <a:srgbClr val="898989"/>
                </a:solidFill>
                <a:latin typeface="Calibri" panose="020F0502020204030204" pitchFamily="34" charset="0"/>
              </a:rPr>
              <a:t>Winter 2025</a:t>
            </a:r>
          </a:p>
        </p:txBody>
      </p:sp>
      <p:sp>
        <p:nvSpPr>
          <p:cNvPr id="52227" name="Footer Placeholder 4">
            <a:extLst>
              <a:ext uri="{FF2B5EF4-FFF2-40B4-BE49-F238E27FC236}">
                <a16:creationId xmlns:a16="http://schemas.microsoft.com/office/drawing/2014/main" id="{E44AE8A1-5DA1-4545-D0FD-CF0028C1BB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sv-SE" altLang="en-SE">
                <a:solidFill>
                  <a:srgbClr val="898989"/>
                </a:solidFill>
                <a:latin typeface="Calibri" panose="020F0502020204030204" pitchFamily="34" charset="0"/>
              </a:rPr>
              <a:t>Lecture 11 Distribution Systems</a:t>
            </a:r>
          </a:p>
        </p:txBody>
      </p:sp>
      <p:sp>
        <p:nvSpPr>
          <p:cNvPr id="52228" name="Slide Number Placeholder 5">
            <a:extLst>
              <a:ext uri="{FF2B5EF4-FFF2-40B4-BE49-F238E27FC236}">
                <a16:creationId xmlns:a16="http://schemas.microsoft.com/office/drawing/2014/main" id="{28E6EBEF-72D5-298A-008C-B9747CB5D1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13934DC-E908-2245-BF9E-F97E658AC62A}" type="slidenum">
              <a:rPr lang="sv-SE" altLang="sv-SE">
                <a:solidFill>
                  <a:srgbClr val="898989"/>
                </a:solidFill>
                <a:latin typeface="Calibri" panose="020F0502020204030204" pitchFamily="34" charset="0"/>
              </a:rPr>
              <a:pPr/>
              <a:t>18</a:t>
            </a:fld>
            <a:endParaRPr lang="sv-SE" altLang="sv-SE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52229" name="Picture 6">
            <a:extLst>
              <a:ext uri="{FF2B5EF4-FFF2-40B4-BE49-F238E27FC236}">
                <a16:creationId xmlns:a16="http://schemas.microsoft.com/office/drawing/2014/main" id="{B4B6DED5-7F3D-0875-0C12-44139AB99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76400"/>
            <a:ext cx="7977188" cy="378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0" name="TextBox 7">
            <a:extLst>
              <a:ext uri="{FF2B5EF4-FFF2-40B4-BE49-F238E27FC236}">
                <a16:creationId xmlns:a16="http://schemas.microsoft.com/office/drawing/2014/main" id="{61C32170-8CDC-9368-EB58-28809F62DE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063" y="5514975"/>
            <a:ext cx="80613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sv-SE" altLang="en-SE" sz="2400"/>
              <a:t>Note that these numbers are for simple transfer lines, once  complicated distribution boxes are included the costs grow significantly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2">
            <a:extLst>
              <a:ext uri="{FF2B5EF4-FFF2-40B4-BE49-F238E27FC236}">
                <a16:creationId xmlns:a16="http://schemas.microsoft.com/office/drawing/2014/main" id="{A109DBC6-B398-40A5-AF06-5EC073F24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76200"/>
            <a:ext cx="7138988" cy="1143000"/>
          </a:xfrm>
        </p:spPr>
        <p:txBody>
          <a:bodyPr/>
          <a:lstStyle/>
          <a:p>
            <a:r>
              <a:rPr lang="en-US" altLang="sv-SE">
                <a:ea typeface="ＭＳ Ｐゴシック" panose="020B0600070205080204" pitchFamily="34" charset="-128"/>
              </a:rPr>
              <a:t>Complicated Transfer Lines Become Distribution Systems</a:t>
            </a:r>
          </a:p>
        </p:txBody>
      </p:sp>
      <p:sp>
        <p:nvSpPr>
          <p:cNvPr id="26626" name="Date Placeholder 5">
            <a:extLst>
              <a:ext uri="{FF2B5EF4-FFF2-40B4-BE49-F238E27FC236}">
                <a16:creationId xmlns:a16="http://schemas.microsoft.com/office/drawing/2014/main" id="{1972EFB9-1065-5095-ED72-318C6E7C8B7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7F7F7F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7F7F7F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7F7F7F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7F7F7F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lang="sv-SE" altLang="sv-SE" sz="1000">
                <a:solidFill>
                  <a:srgbClr val="064308"/>
                </a:solidFill>
                <a:latin typeface="Arial" panose="020B0604020202020204" pitchFamily="34" charset="0"/>
              </a:rPr>
              <a:t>Winter 2025</a:t>
            </a:r>
            <a:endParaRPr lang="en-US" altLang="sv-SE" sz="1000">
              <a:solidFill>
                <a:srgbClr val="064308"/>
              </a:solidFill>
              <a:latin typeface="Arial" panose="020B0604020202020204" pitchFamily="34" charset="0"/>
            </a:endParaRPr>
          </a:p>
        </p:txBody>
      </p:sp>
      <p:sp>
        <p:nvSpPr>
          <p:cNvPr id="26627" name="Footer Placeholder 3">
            <a:extLst>
              <a:ext uri="{FF2B5EF4-FFF2-40B4-BE49-F238E27FC236}">
                <a16:creationId xmlns:a16="http://schemas.microsoft.com/office/drawing/2014/main" id="{E806E112-AF93-4EC8-0BDC-44C55C565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7F7F7F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7F7F7F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7F7F7F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7F7F7F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altLang="sv-SE" sz="1000">
                <a:solidFill>
                  <a:srgbClr val="064308"/>
                </a:solidFill>
                <a:latin typeface="Arial" panose="020B0604020202020204" pitchFamily="34" charset="0"/>
              </a:rPr>
              <a:t>Lecture 11 Distribution Systems</a:t>
            </a:r>
          </a:p>
        </p:txBody>
      </p:sp>
      <p:sp>
        <p:nvSpPr>
          <p:cNvPr id="26628" name="Slide Number Placeholder 4">
            <a:extLst>
              <a:ext uri="{FF2B5EF4-FFF2-40B4-BE49-F238E27FC236}">
                <a16:creationId xmlns:a16="http://schemas.microsoft.com/office/drawing/2014/main" id="{803DCCBA-C5C1-4DD6-5392-57D09D0AD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7F7F7F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7F7F7F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7F7F7F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7F7F7F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altLang="sv-SE" sz="1000">
                <a:solidFill>
                  <a:srgbClr val="064308"/>
                </a:solidFill>
                <a:latin typeface="Arial" panose="020B0604020202020204" pitchFamily="34" charset="0"/>
              </a:rPr>
              <a:t>Slide </a:t>
            </a:r>
            <a:fld id="{5785F89E-B940-3F49-90EC-E92ECB66F07A}" type="slidenum">
              <a:rPr lang="en-US" altLang="sv-SE" sz="1000">
                <a:solidFill>
                  <a:srgbClr val="064308"/>
                </a:solidFill>
                <a:latin typeface="Arial" panose="020B0604020202020204" pitchFamily="34" charset="0"/>
              </a:rPr>
              <a:pPr eaLnBrk="0" hangingPunct="0">
                <a:spcBef>
                  <a:spcPct val="0"/>
                </a:spcBef>
                <a:buFontTx/>
                <a:buNone/>
              </a:pPr>
              <a:t>19</a:t>
            </a:fld>
            <a:endParaRPr lang="en-US" altLang="sv-SE" sz="1000">
              <a:solidFill>
                <a:srgbClr val="064308"/>
              </a:solidFill>
              <a:latin typeface="Arial" panose="020B0604020202020204" pitchFamily="34" charset="0"/>
            </a:endParaRPr>
          </a:p>
        </p:txBody>
      </p:sp>
      <p:pic>
        <p:nvPicPr>
          <p:cNvPr id="26629" name="Picture 3">
            <a:extLst>
              <a:ext uri="{FF2B5EF4-FFF2-40B4-BE49-F238E27FC236}">
                <a16:creationId xmlns:a16="http://schemas.microsoft.com/office/drawing/2014/main" id="{57970AEC-1F6B-0A97-52B4-E4201B8B5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3" y="1479550"/>
            <a:ext cx="7554912" cy="536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7A5678CC-3CE5-24F1-9A30-FC0D2BE01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152400"/>
            <a:ext cx="7138988" cy="1143000"/>
          </a:xfrm>
        </p:spPr>
        <p:txBody>
          <a:bodyPr/>
          <a:lstStyle/>
          <a:p>
            <a:pPr eaLnBrk="1" hangingPunct="1"/>
            <a:r>
              <a:rPr lang="en-US" altLang="sv-SE">
                <a:ea typeface="ＭＳ Ｐゴシック" panose="020B0600070205080204" pitchFamily="34" charset="-128"/>
              </a:rPr>
              <a:t>Goals</a:t>
            </a:r>
          </a:p>
        </p:txBody>
      </p:sp>
      <p:sp>
        <p:nvSpPr>
          <p:cNvPr id="14337" name="Content Placeholder 2">
            <a:extLst>
              <a:ext uri="{FF2B5EF4-FFF2-40B4-BE49-F238E27FC236}">
                <a16:creationId xmlns:a16="http://schemas.microsoft.com/office/drawing/2014/main" id="{43F9FB41-AC39-BE48-9F5C-FB907B9B15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</a:rPr>
              <a:t>Describe the nature, performance and design considerations of Transfer Lines, Distribution Systems and Distribution (valve)  boxes in cryogenic systems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</a:rPr>
              <a:t>Show examples of typical components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</a:rPr>
              <a:t>Thanks to Tom Peterson (SLAC)  and </a:t>
            </a:r>
            <a:r>
              <a:rPr lang="en-US" dirty="0" err="1">
                <a:solidFill>
                  <a:srgbClr val="000000"/>
                </a:solidFill>
              </a:rPr>
              <a:t>Jarek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Fydrych</a:t>
            </a:r>
            <a:r>
              <a:rPr lang="en-US" dirty="0">
                <a:solidFill>
                  <a:srgbClr val="000000"/>
                </a:solidFill>
              </a:rPr>
              <a:t> (ESS) for significant contributions.</a:t>
            </a:r>
          </a:p>
          <a:p>
            <a:pPr marL="457200" lvl="1" indent="0" eaLnBrk="1" hangingPunct="1">
              <a:buFont typeface="Arial" charset="0"/>
              <a:buNone/>
              <a:defRPr/>
            </a:pPr>
            <a:endParaRPr lang="en-US" dirty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/>
          </a:p>
        </p:txBody>
      </p:sp>
      <p:sp>
        <p:nvSpPr>
          <p:cNvPr id="20483" name="Date Placeholder 5">
            <a:extLst>
              <a:ext uri="{FF2B5EF4-FFF2-40B4-BE49-F238E27FC236}">
                <a16:creationId xmlns:a16="http://schemas.microsoft.com/office/drawing/2014/main" id="{EBB44DCA-C98C-9967-8C32-E42CE4F9ED4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7F7F7F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7F7F7F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7F7F7F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7F7F7F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lang="sv-SE" altLang="sv-SE" sz="1000">
                <a:solidFill>
                  <a:srgbClr val="064308"/>
                </a:solidFill>
                <a:latin typeface="Arial" panose="020B0604020202020204" pitchFamily="34" charset="0"/>
              </a:rPr>
              <a:t>Winter 2025</a:t>
            </a:r>
            <a:endParaRPr lang="en-US" altLang="sv-SE" sz="1000">
              <a:solidFill>
                <a:srgbClr val="064308"/>
              </a:solidFill>
              <a:latin typeface="Arial" panose="020B0604020202020204" pitchFamily="34" charset="0"/>
            </a:endParaRPr>
          </a:p>
        </p:txBody>
      </p:sp>
      <p:sp>
        <p:nvSpPr>
          <p:cNvPr id="20484" name="Footer Placeholder 6">
            <a:extLst>
              <a:ext uri="{FF2B5EF4-FFF2-40B4-BE49-F238E27FC236}">
                <a16:creationId xmlns:a16="http://schemas.microsoft.com/office/drawing/2014/main" id="{CCD15756-8D9F-C11D-A022-915EAFBB7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7F7F7F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7F7F7F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7F7F7F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7F7F7F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altLang="sv-SE" sz="1000">
                <a:solidFill>
                  <a:srgbClr val="064308"/>
                </a:solidFill>
                <a:latin typeface="Arial" panose="020B0604020202020204" pitchFamily="34" charset="0"/>
              </a:rPr>
              <a:t>Lecture 11 Distribution Systems</a:t>
            </a:r>
          </a:p>
        </p:txBody>
      </p:sp>
      <p:sp>
        <p:nvSpPr>
          <p:cNvPr id="20485" name="Slide Number Placeholder 5">
            <a:extLst>
              <a:ext uri="{FF2B5EF4-FFF2-40B4-BE49-F238E27FC236}">
                <a16:creationId xmlns:a16="http://schemas.microsoft.com/office/drawing/2014/main" id="{C5B32574-65AE-0819-60DD-2F6ABC8CA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7F7F7F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7F7F7F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7F7F7F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7F7F7F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altLang="sv-SE" sz="1000">
                <a:solidFill>
                  <a:srgbClr val="064308"/>
                </a:solidFill>
                <a:latin typeface="Arial" panose="020B0604020202020204" pitchFamily="34" charset="0"/>
              </a:rPr>
              <a:t>Slide </a:t>
            </a:r>
            <a:fld id="{4EDA0107-33DA-5544-8265-8B4A92130B20}" type="slidenum">
              <a:rPr lang="en-US" altLang="sv-SE" sz="1000">
                <a:solidFill>
                  <a:srgbClr val="064308"/>
                </a:solidFill>
                <a:latin typeface="Arial" panose="020B0604020202020204" pitchFamily="34" charset="0"/>
              </a:rPr>
              <a:pPr eaLnBrk="0" hangingPunct="0">
                <a:spcBef>
                  <a:spcPct val="0"/>
                </a:spcBef>
                <a:buFontTx/>
                <a:buNone/>
              </a:pPr>
              <a:t>2</a:t>
            </a:fld>
            <a:endParaRPr lang="en-US" altLang="sv-SE" sz="1000">
              <a:solidFill>
                <a:srgbClr val="064308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49" name="Group 1">
            <a:extLst>
              <a:ext uri="{FF2B5EF4-FFF2-40B4-BE49-F238E27FC236}">
                <a16:creationId xmlns:a16="http://schemas.microsoft.com/office/drawing/2014/main" id="{377DEF4D-5724-D61D-59C9-3948149015CA}"/>
              </a:ext>
            </a:extLst>
          </p:cNvPr>
          <p:cNvGrpSpPr>
            <a:grpSpLocks/>
          </p:cNvGrpSpPr>
          <p:nvPr/>
        </p:nvGrpSpPr>
        <p:grpSpPr bwMode="auto">
          <a:xfrm>
            <a:off x="15875" y="2349500"/>
            <a:ext cx="8894763" cy="1387475"/>
            <a:chOff x="930852" y="4050691"/>
            <a:chExt cx="8895727" cy="1387316"/>
          </a:xfrm>
        </p:grpSpPr>
        <p:sp>
          <p:nvSpPr>
            <p:cNvPr id="53310" name="Rectangle 195">
              <a:extLst>
                <a:ext uri="{FF2B5EF4-FFF2-40B4-BE49-F238E27FC236}">
                  <a16:creationId xmlns:a16="http://schemas.microsoft.com/office/drawing/2014/main" id="{2F02750C-74CA-20AE-0FA1-C6AB98DF40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86628" y="4050691"/>
              <a:ext cx="367895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SE" sz="1400"/>
                <a:t>Cryogenic Distribution Line  (310 m) </a:t>
              </a:r>
            </a:p>
            <a:p>
              <a:pPr algn="ctr"/>
              <a:r>
                <a:rPr lang="en-US" altLang="en-SE" sz="1400"/>
                <a:t>comprising 43 valve boxes </a:t>
              </a:r>
            </a:p>
          </p:txBody>
        </p:sp>
        <p:sp>
          <p:nvSpPr>
            <p:cNvPr id="53311" name="Rectangle 196">
              <a:extLst>
                <a:ext uri="{FF2B5EF4-FFF2-40B4-BE49-F238E27FC236}">
                  <a16:creationId xmlns:a16="http://schemas.microsoft.com/office/drawing/2014/main" id="{7B9A8443-C1AF-595F-4684-E4E00E9CAF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31244" y="4770771"/>
              <a:ext cx="79533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SE" sz="1400"/>
                <a:t>Endbox</a:t>
              </a:r>
            </a:p>
          </p:txBody>
        </p:sp>
        <p:grpSp>
          <p:nvGrpSpPr>
            <p:cNvPr id="53312" name="Group 197">
              <a:extLst>
                <a:ext uri="{FF2B5EF4-FFF2-40B4-BE49-F238E27FC236}">
                  <a16:creationId xmlns:a16="http://schemas.microsoft.com/office/drawing/2014/main" id="{16735C10-65CA-1E4C-8EC0-B643C4E012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90484" y="4927883"/>
              <a:ext cx="6910175" cy="269844"/>
              <a:chOff x="1298961" y="3596688"/>
              <a:chExt cx="7398032" cy="292728"/>
            </a:xfrm>
          </p:grpSpPr>
          <p:sp>
            <p:nvSpPr>
              <p:cNvPr id="207" name="Rectangle 206">
                <a:extLst>
                  <a:ext uri="{FF2B5EF4-FFF2-40B4-BE49-F238E27FC236}">
                    <a16:creationId xmlns:a16="http://schemas.microsoft.com/office/drawing/2014/main" id="{208991D6-4C14-92E2-9EE4-E09ABE271252}"/>
                  </a:ext>
                </a:extLst>
              </p:cNvPr>
              <p:cNvSpPr/>
              <p:nvPr/>
            </p:nvSpPr>
            <p:spPr>
              <a:xfrm>
                <a:off x="1298311" y="3633493"/>
                <a:ext cx="7324271" cy="72321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08" name="Oval 207">
                <a:extLst>
                  <a:ext uri="{FF2B5EF4-FFF2-40B4-BE49-F238E27FC236}">
                    <a16:creationId xmlns:a16="http://schemas.microsoft.com/office/drawing/2014/main" id="{81070C66-5CEF-3480-1852-8CA72D5DB20F}"/>
                  </a:ext>
                </a:extLst>
              </p:cNvPr>
              <p:cNvSpPr/>
              <p:nvPr/>
            </p:nvSpPr>
            <p:spPr>
              <a:xfrm>
                <a:off x="1415594" y="3612830"/>
                <a:ext cx="78189" cy="13431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209" name="Straight Connector 208">
                <a:extLst>
                  <a:ext uri="{FF2B5EF4-FFF2-40B4-BE49-F238E27FC236}">
                    <a16:creationId xmlns:a16="http://schemas.microsoft.com/office/drawing/2014/main" id="{FD30BB67-34DF-22DB-6433-B89F3B1194FD}"/>
                  </a:ext>
                </a:extLst>
              </p:cNvPr>
              <p:cNvCxnSpPr>
                <a:stCxn id="208" idx="4"/>
              </p:cNvCxnSpPr>
              <p:nvPr/>
            </p:nvCxnSpPr>
            <p:spPr>
              <a:xfrm flipH="1">
                <a:off x="1452989" y="3747141"/>
                <a:ext cx="1700" cy="14292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A49D675F-F511-A97B-38A0-6F49F2751C8D}"/>
                  </a:ext>
                </a:extLst>
              </p:cNvPr>
              <p:cNvSpPr/>
              <p:nvPr/>
            </p:nvSpPr>
            <p:spPr>
              <a:xfrm>
                <a:off x="1605967" y="3612830"/>
                <a:ext cx="76490" cy="13431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211" name="Straight Connector 210">
                <a:extLst>
                  <a:ext uri="{FF2B5EF4-FFF2-40B4-BE49-F238E27FC236}">
                    <a16:creationId xmlns:a16="http://schemas.microsoft.com/office/drawing/2014/main" id="{206524DA-1AAA-BED7-430B-C3616E9555B2}"/>
                  </a:ext>
                </a:extLst>
              </p:cNvPr>
              <p:cNvCxnSpPr>
                <a:stCxn id="210" idx="4"/>
              </p:cNvCxnSpPr>
              <p:nvPr/>
            </p:nvCxnSpPr>
            <p:spPr>
              <a:xfrm flipH="1">
                <a:off x="1641663" y="3747141"/>
                <a:ext cx="1699" cy="14292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2" name="Oval 211">
                <a:extLst>
                  <a:ext uri="{FF2B5EF4-FFF2-40B4-BE49-F238E27FC236}">
                    <a16:creationId xmlns:a16="http://schemas.microsoft.com/office/drawing/2014/main" id="{53C4DFD5-69C4-8FB9-31F0-96A68E1498F7}"/>
                  </a:ext>
                </a:extLst>
              </p:cNvPr>
              <p:cNvSpPr/>
              <p:nvPr/>
            </p:nvSpPr>
            <p:spPr>
              <a:xfrm>
                <a:off x="1796341" y="3612830"/>
                <a:ext cx="76490" cy="13431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213" name="Straight Connector 212">
                <a:extLst>
                  <a:ext uri="{FF2B5EF4-FFF2-40B4-BE49-F238E27FC236}">
                    <a16:creationId xmlns:a16="http://schemas.microsoft.com/office/drawing/2014/main" id="{DDE79311-FEE0-37AF-9D13-CC961B5855AF}"/>
                  </a:ext>
                </a:extLst>
              </p:cNvPr>
              <p:cNvCxnSpPr>
                <a:stCxn id="212" idx="4"/>
              </p:cNvCxnSpPr>
              <p:nvPr/>
            </p:nvCxnSpPr>
            <p:spPr>
              <a:xfrm flipH="1">
                <a:off x="1833735" y="3747141"/>
                <a:ext cx="1700" cy="14292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4" name="Oval 213">
                <a:extLst>
                  <a:ext uri="{FF2B5EF4-FFF2-40B4-BE49-F238E27FC236}">
                    <a16:creationId xmlns:a16="http://schemas.microsoft.com/office/drawing/2014/main" id="{39ECA99B-A23D-925D-5C95-777A51B898B9}"/>
                  </a:ext>
                </a:extLst>
              </p:cNvPr>
              <p:cNvSpPr/>
              <p:nvPr/>
            </p:nvSpPr>
            <p:spPr>
              <a:xfrm>
                <a:off x="1974816" y="3609386"/>
                <a:ext cx="76489" cy="13431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215" name="Straight Connector 214">
                <a:extLst>
                  <a:ext uri="{FF2B5EF4-FFF2-40B4-BE49-F238E27FC236}">
                    <a16:creationId xmlns:a16="http://schemas.microsoft.com/office/drawing/2014/main" id="{B891DD59-BCB1-6A32-B1EF-12EED992D9AB}"/>
                  </a:ext>
                </a:extLst>
              </p:cNvPr>
              <p:cNvCxnSpPr>
                <a:stCxn id="214" idx="4"/>
              </p:cNvCxnSpPr>
              <p:nvPr/>
            </p:nvCxnSpPr>
            <p:spPr>
              <a:xfrm flipH="1">
                <a:off x="2010511" y="3743697"/>
                <a:ext cx="1700" cy="14292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6" name="Oval 215">
                <a:extLst>
                  <a:ext uri="{FF2B5EF4-FFF2-40B4-BE49-F238E27FC236}">
                    <a16:creationId xmlns:a16="http://schemas.microsoft.com/office/drawing/2014/main" id="{23E4C2FC-2895-A2EA-DC74-BC5472BB862C}"/>
                  </a:ext>
                </a:extLst>
              </p:cNvPr>
              <p:cNvSpPr/>
              <p:nvPr/>
            </p:nvSpPr>
            <p:spPr>
              <a:xfrm>
                <a:off x="2171988" y="3609386"/>
                <a:ext cx="76489" cy="13431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217" name="Straight Connector 216">
                <a:extLst>
                  <a:ext uri="{FF2B5EF4-FFF2-40B4-BE49-F238E27FC236}">
                    <a16:creationId xmlns:a16="http://schemas.microsoft.com/office/drawing/2014/main" id="{4B78DA34-C9CB-A334-0422-DB9DE124E3A2}"/>
                  </a:ext>
                </a:extLst>
              </p:cNvPr>
              <p:cNvCxnSpPr>
                <a:stCxn id="216" idx="4"/>
              </p:cNvCxnSpPr>
              <p:nvPr/>
            </p:nvCxnSpPr>
            <p:spPr>
              <a:xfrm flipH="1">
                <a:off x="2207683" y="3743697"/>
                <a:ext cx="1700" cy="14292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8" name="Oval 217">
                <a:extLst>
                  <a:ext uri="{FF2B5EF4-FFF2-40B4-BE49-F238E27FC236}">
                    <a16:creationId xmlns:a16="http://schemas.microsoft.com/office/drawing/2014/main" id="{DB7F38BF-98DF-7E54-EBF5-5D6A3B66A508}"/>
                  </a:ext>
                </a:extLst>
              </p:cNvPr>
              <p:cNvSpPr/>
              <p:nvPr/>
            </p:nvSpPr>
            <p:spPr>
              <a:xfrm>
                <a:off x="2358962" y="3607665"/>
                <a:ext cx="76489" cy="13431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219" name="Straight Connector 218">
                <a:extLst>
                  <a:ext uri="{FF2B5EF4-FFF2-40B4-BE49-F238E27FC236}">
                    <a16:creationId xmlns:a16="http://schemas.microsoft.com/office/drawing/2014/main" id="{CAE5373A-1A7B-D8E6-2944-BB0BE133F9A2}"/>
                  </a:ext>
                </a:extLst>
              </p:cNvPr>
              <p:cNvCxnSpPr>
                <a:stCxn id="218" idx="4"/>
              </p:cNvCxnSpPr>
              <p:nvPr/>
            </p:nvCxnSpPr>
            <p:spPr>
              <a:xfrm flipH="1">
                <a:off x="2394657" y="3741975"/>
                <a:ext cx="1700" cy="14292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0" name="Oval 219">
                <a:extLst>
                  <a:ext uri="{FF2B5EF4-FFF2-40B4-BE49-F238E27FC236}">
                    <a16:creationId xmlns:a16="http://schemas.microsoft.com/office/drawing/2014/main" id="{61A211EE-D4DD-C009-50DB-29CD96D0F1F8}"/>
                  </a:ext>
                </a:extLst>
              </p:cNvPr>
              <p:cNvSpPr/>
              <p:nvPr/>
            </p:nvSpPr>
            <p:spPr>
              <a:xfrm>
                <a:off x="2549335" y="3607665"/>
                <a:ext cx="76489" cy="13431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221" name="Straight Connector 220">
                <a:extLst>
                  <a:ext uri="{FF2B5EF4-FFF2-40B4-BE49-F238E27FC236}">
                    <a16:creationId xmlns:a16="http://schemas.microsoft.com/office/drawing/2014/main" id="{A9AB0C5E-EC34-8553-922D-341D229DE867}"/>
                  </a:ext>
                </a:extLst>
              </p:cNvPr>
              <p:cNvCxnSpPr>
                <a:stCxn id="220" idx="4"/>
              </p:cNvCxnSpPr>
              <p:nvPr/>
            </p:nvCxnSpPr>
            <p:spPr>
              <a:xfrm flipH="1">
                <a:off x="2586730" y="3741975"/>
                <a:ext cx="1699" cy="14292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2" name="Oval 221">
                <a:extLst>
                  <a:ext uri="{FF2B5EF4-FFF2-40B4-BE49-F238E27FC236}">
                    <a16:creationId xmlns:a16="http://schemas.microsoft.com/office/drawing/2014/main" id="{E7469613-A350-D815-52AC-4D20243269FA}"/>
                  </a:ext>
                </a:extLst>
              </p:cNvPr>
              <p:cNvSpPr/>
              <p:nvPr/>
            </p:nvSpPr>
            <p:spPr>
              <a:xfrm>
                <a:off x="2738008" y="3607665"/>
                <a:ext cx="78189" cy="13431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223" name="Straight Connector 222">
                <a:extLst>
                  <a:ext uri="{FF2B5EF4-FFF2-40B4-BE49-F238E27FC236}">
                    <a16:creationId xmlns:a16="http://schemas.microsoft.com/office/drawing/2014/main" id="{953ABA6A-8791-0335-81C5-C9EF2C83BD6C}"/>
                  </a:ext>
                </a:extLst>
              </p:cNvPr>
              <p:cNvCxnSpPr>
                <a:stCxn id="222" idx="4"/>
              </p:cNvCxnSpPr>
              <p:nvPr/>
            </p:nvCxnSpPr>
            <p:spPr>
              <a:xfrm flipH="1">
                <a:off x="2775403" y="3741975"/>
                <a:ext cx="1700" cy="14292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4" name="Oval 223">
                <a:extLst>
                  <a:ext uri="{FF2B5EF4-FFF2-40B4-BE49-F238E27FC236}">
                    <a16:creationId xmlns:a16="http://schemas.microsoft.com/office/drawing/2014/main" id="{DCEF253F-CAB8-E9AD-DD6F-2237467BF38C}"/>
                  </a:ext>
                </a:extLst>
              </p:cNvPr>
              <p:cNvSpPr/>
              <p:nvPr/>
            </p:nvSpPr>
            <p:spPr>
              <a:xfrm>
                <a:off x="2930082" y="3607665"/>
                <a:ext cx="76489" cy="13431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225" name="Straight Connector 224">
                <a:extLst>
                  <a:ext uri="{FF2B5EF4-FFF2-40B4-BE49-F238E27FC236}">
                    <a16:creationId xmlns:a16="http://schemas.microsoft.com/office/drawing/2014/main" id="{7279C202-0981-CB36-C3DC-7676E670CBA0}"/>
                  </a:ext>
                </a:extLst>
              </p:cNvPr>
              <p:cNvCxnSpPr>
                <a:stCxn id="224" idx="4"/>
              </p:cNvCxnSpPr>
              <p:nvPr/>
            </p:nvCxnSpPr>
            <p:spPr>
              <a:xfrm flipH="1">
                <a:off x="2965777" y="3741975"/>
                <a:ext cx="1700" cy="14292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6" name="Oval 225">
                <a:extLst>
                  <a:ext uri="{FF2B5EF4-FFF2-40B4-BE49-F238E27FC236}">
                    <a16:creationId xmlns:a16="http://schemas.microsoft.com/office/drawing/2014/main" id="{3926436E-1146-996A-75A0-2B08AC188377}"/>
                  </a:ext>
                </a:extLst>
              </p:cNvPr>
              <p:cNvSpPr/>
              <p:nvPr/>
            </p:nvSpPr>
            <p:spPr>
              <a:xfrm>
                <a:off x="3106857" y="3604221"/>
                <a:ext cx="76489" cy="13431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227" name="Straight Connector 226">
                <a:extLst>
                  <a:ext uri="{FF2B5EF4-FFF2-40B4-BE49-F238E27FC236}">
                    <a16:creationId xmlns:a16="http://schemas.microsoft.com/office/drawing/2014/main" id="{A4B9DD60-33B4-CF92-2993-B53D8032C4FB}"/>
                  </a:ext>
                </a:extLst>
              </p:cNvPr>
              <p:cNvCxnSpPr>
                <a:stCxn id="226" idx="4"/>
              </p:cNvCxnSpPr>
              <p:nvPr/>
            </p:nvCxnSpPr>
            <p:spPr>
              <a:xfrm flipH="1">
                <a:off x="3144252" y="3738532"/>
                <a:ext cx="1699" cy="14292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8" name="Oval 227">
                <a:extLst>
                  <a:ext uri="{FF2B5EF4-FFF2-40B4-BE49-F238E27FC236}">
                    <a16:creationId xmlns:a16="http://schemas.microsoft.com/office/drawing/2014/main" id="{A1FFF4B7-6768-883B-0DF1-AD61CE8CD11B}"/>
                  </a:ext>
                </a:extLst>
              </p:cNvPr>
              <p:cNvSpPr/>
              <p:nvPr/>
            </p:nvSpPr>
            <p:spPr>
              <a:xfrm>
                <a:off x="3304030" y="3604221"/>
                <a:ext cx="76489" cy="13431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229" name="Straight Connector 228">
                <a:extLst>
                  <a:ext uri="{FF2B5EF4-FFF2-40B4-BE49-F238E27FC236}">
                    <a16:creationId xmlns:a16="http://schemas.microsoft.com/office/drawing/2014/main" id="{1152C665-A542-1840-5C79-0023F1170135}"/>
                  </a:ext>
                </a:extLst>
              </p:cNvPr>
              <p:cNvCxnSpPr>
                <a:stCxn id="228" idx="4"/>
              </p:cNvCxnSpPr>
              <p:nvPr/>
            </p:nvCxnSpPr>
            <p:spPr>
              <a:xfrm flipH="1">
                <a:off x="3341424" y="3738532"/>
                <a:ext cx="1699" cy="14119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0" name="Oval 229">
                <a:extLst>
                  <a:ext uri="{FF2B5EF4-FFF2-40B4-BE49-F238E27FC236}">
                    <a16:creationId xmlns:a16="http://schemas.microsoft.com/office/drawing/2014/main" id="{76912496-10E3-3E0C-514B-A309128AB44E}"/>
                  </a:ext>
                </a:extLst>
              </p:cNvPr>
              <p:cNvSpPr/>
              <p:nvPr/>
            </p:nvSpPr>
            <p:spPr>
              <a:xfrm>
                <a:off x="3494403" y="3602499"/>
                <a:ext cx="76489" cy="13431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231" name="Straight Connector 230">
                <a:extLst>
                  <a:ext uri="{FF2B5EF4-FFF2-40B4-BE49-F238E27FC236}">
                    <a16:creationId xmlns:a16="http://schemas.microsoft.com/office/drawing/2014/main" id="{CAF502BC-7549-A02C-125D-0DC46D610A1A}"/>
                  </a:ext>
                </a:extLst>
              </p:cNvPr>
              <p:cNvCxnSpPr>
                <a:stCxn id="230" idx="4"/>
              </p:cNvCxnSpPr>
              <p:nvPr/>
            </p:nvCxnSpPr>
            <p:spPr>
              <a:xfrm flipH="1">
                <a:off x="3531798" y="3736809"/>
                <a:ext cx="1699" cy="14292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2" name="Oval 231">
                <a:extLst>
                  <a:ext uri="{FF2B5EF4-FFF2-40B4-BE49-F238E27FC236}">
                    <a16:creationId xmlns:a16="http://schemas.microsoft.com/office/drawing/2014/main" id="{222A742F-399F-C5F5-EAB9-3232D71D8FFB}"/>
                  </a:ext>
                </a:extLst>
              </p:cNvPr>
              <p:cNvSpPr/>
              <p:nvPr/>
            </p:nvSpPr>
            <p:spPr>
              <a:xfrm>
                <a:off x="3684776" y="3602499"/>
                <a:ext cx="78189" cy="13431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233" name="Straight Connector 232">
                <a:extLst>
                  <a:ext uri="{FF2B5EF4-FFF2-40B4-BE49-F238E27FC236}">
                    <a16:creationId xmlns:a16="http://schemas.microsoft.com/office/drawing/2014/main" id="{630AFA36-6449-57F8-0BA0-C02766A0B08B}"/>
                  </a:ext>
                </a:extLst>
              </p:cNvPr>
              <p:cNvCxnSpPr>
                <a:stCxn id="232" idx="4"/>
              </p:cNvCxnSpPr>
              <p:nvPr/>
            </p:nvCxnSpPr>
            <p:spPr>
              <a:xfrm flipH="1">
                <a:off x="3722171" y="3736809"/>
                <a:ext cx="1699" cy="14292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4" name="Oval 233">
                <a:extLst>
                  <a:ext uri="{FF2B5EF4-FFF2-40B4-BE49-F238E27FC236}">
                    <a16:creationId xmlns:a16="http://schemas.microsoft.com/office/drawing/2014/main" id="{9278340E-82AD-2310-43F3-503AE2808846}"/>
                  </a:ext>
                </a:extLst>
              </p:cNvPr>
              <p:cNvSpPr/>
              <p:nvPr/>
            </p:nvSpPr>
            <p:spPr>
              <a:xfrm>
                <a:off x="3875149" y="3602499"/>
                <a:ext cx="76489" cy="13431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235" name="Straight Connector 234">
                <a:extLst>
                  <a:ext uri="{FF2B5EF4-FFF2-40B4-BE49-F238E27FC236}">
                    <a16:creationId xmlns:a16="http://schemas.microsoft.com/office/drawing/2014/main" id="{263F2965-BB32-49FD-672A-1DB18F3073B3}"/>
                  </a:ext>
                </a:extLst>
              </p:cNvPr>
              <p:cNvCxnSpPr>
                <a:stCxn id="234" idx="4"/>
              </p:cNvCxnSpPr>
              <p:nvPr/>
            </p:nvCxnSpPr>
            <p:spPr>
              <a:xfrm flipH="1">
                <a:off x="3910844" y="3736809"/>
                <a:ext cx="1700" cy="14292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6" name="Oval 235">
                <a:extLst>
                  <a:ext uri="{FF2B5EF4-FFF2-40B4-BE49-F238E27FC236}">
                    <a16:creationId xmlns:a16="http://schemas.microsoft.com/office/drawing/2014/main" id="{13FFB937-6ADE-298C-34DE-1DB83A26FED8}"/>
                  </a:ext>
                </a:extLst>
              </p:cNvPr>
              <p:cNvSpPr/>
              <p:nvPr/>
            </p:nvSpPr>
            <p:spPr>
              <a:xfrm>
                <a:off x="4065523" y="3602499"/>
                <a:ext cx="76489" cy="13431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237" name="Straight Connector 236">
                <a:extLst>
                  <a:ext uri="{FF2B5EF4-FFF2-40B4-BE49-F238E27FC236}">
                    <a16:creationId xmlns:a16="http://schemas.microsoft.com/office/drawing/2014/main" id="{127D14F5-0E76-81E4-E8B6-5817330BE4B3}"/>
                  </a:ext>
                </a:extLst>
              </p:cNvPr>
              <p:cNvCxnSpPr>
                <a:stCxn id="236" idx="4"/>
              </p:cNvCxnSpPr>
              <p:nvPr/>
            </p:nvCxnSpPr>
            <p:spPr>
              <a:xfrm flipH="1">
                <a:off x="4102917" y="3736809"/>
                <a:ext cx="1699" cy="14292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8" name="Oval 237">
                <a:extLst>
                  <a:ext uri="{FF2B5EF4-FFF2-40B4-BE49-F238E27FC236}">
                    <a16:creationId xmlns:a16="http://schemas.microsoft.com/office/drawing/2014/main" id="{67F3EA87-9BBB-6F30-FEB4-E7B91610E74B}"/>
                  </a:ext>
                </a:extLst>
              </p:cNvPr>
              <p:cNvSpPr/>
              <p:nvPr/>
            </p:nvSpPr>
            <p:spPr>
              <a:xfrm>
                <a:off x="4243997" y="3599055"/>
                <a:ext cx="76490" cy="13431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239" name="Straight Connector 238">
                <a:extLst>
                  <a:ext uri="{FF2B5EF4-FFF2-40B4-BE49-F238E27FC236}">
                    <a16:creationId xmlns:a16="http://schemas.microsoft.com/office/drawing/2014/main" id="{91E0568C-143E-4615-2BA6-4C352F044E04}"/>
                  </a:ext>
                </a:extLst>
              </p:cNvPr>
              <p:cNvCxnSpPr>
                <a:stCxn id="238" idx="4"/>
              </p:cNvCxnSpPr>
              <p:nvPr/>
            </p:nvCxnSpPr>
            <p:spPr>
              <a:xfrm flipH="1">
                <a:off x="4279693" y="3733365"/>
                <a:ext cx="1699" cy="14292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0" name="Oval 239">
                <a:extLst>
                  <a:ext uri="{FF2B5EF4-FFF2-40B4-BE49-F238E27FC236}">
                    <a16:creationId xmlns:a16="http://schemas.microsoft.com/office/drawing/2014/main" id="{F46763EB-2114-6726-7208-D0F07B7E7A13}"/>
                  </a:ext>
                </a:extLst>
              </p:cNvPr>
              <p:cNvSpPr/>
              <p:nvPr/>
            </p:nvSpPr>
            <p:spPr>
              <a:xfrm>
                <a:off x="4441169" y="3599055"/>
                <a:ext cx="76490" cy="13431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241" name="Straight Connector 240">
                <a:extLst>
                  <a:ext uri="{FF2B5EF4-FFF2-40B4-BE49-F238E27FC236}">
                    <a16:creationId xmlns:a16="http://schemas.microsoft.com/office/drawing/2014/main" id="{42476ED4-3C39-04A3-BFA2-5C0CAD7F0149}"/>
                  </a:ext>
                </a:extLst>
              </p:cNvPr>
              <p:cNvCxnSpPr>
                <a:stCxn id="240" idx="4"/>
              </p:cNvCxnSpPr>
              <p:nvPr/>
            </p:nvCxnSpPr>
            <p:spPr>
              <a:xfrm flipH="1">
                <a:off x="4476865" y="3733365"/>
                <a:ext cx="1699" cy="14119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2" name="Oval 241">
                <a:extLst>
                  <a:ext uri="{FF2B5EF4-FFF2-40B4-BE49-F238E27FC236}">
                    <a16:creationId xmlns:a16="http://schemas.microsoft.com/office/drawing/2014/main" id="{14C88747-C63C-31DD-4A98-1E7D796D9AA5}"/>
                  </a:ext>
                </a:extLst>
              </p:cNvPr>
              <p:cNvSpPr/>
              <p:nvPr/>
            </p:nvSpPr>
            <p:spPr>
              <a:xfrm>
                <a:off x="4634942" y="3597333"/>
                <a:ext cx="76490" cy="13431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243" name="Straight Connector 242">
                <a:extLst>
                  <a:ext uri="{FF2B5EF4-FFF2-40B4-BE49-F238E27FC236}">
                    <a16:creationId xmlns:a16="http://schemas.microsoft.com/office/drawing/2014/main" id="{B65B94BA-0C65-569E-B6FB-4F427087ED9D}"/>
                  </a:ext>
                </a:extLst>
              </p:cNvPr>
              <p:cNvCxnSpPr>
                <a:stCxn id="242" idx="4"/>
              </p:cNvCxnSpPr>
              <p:nvPr/>
            </p:nvCxnSpPr>
            <p:spPr>
              <a:xfrm flipH="1">
                <a:off x="4672337" y="3731644"/>
                <a:ext cx="0" cy="14292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4" name="Oval 243">
                <a:extLst>
                  <a:ext uri="{FF2B5EF4-FFF2-40B4-BE49-F238E27FC236}">
                    <a16:creationId xmlns:a16="http://schemas.microsoft.com/office/drawing/2014/main" id="{36FA049B-D942-D582-A134-A2BD72F3F57D}"/>
                  </a:ext>
                </a:extLst>
              </p:cNvPr>
              <p:cNvSpPr/>
              <p:nvPr/>
            </p:nvSpPr>
            <p:spPr>
              <a:xfrm>
                <a:off x="4825316" y="3597333"/>
                <a:ext cx="76490" cy="13431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245" name="Straight Connector 244">
                <a:extLst>
                  <a:ext uri="{FF2B5EF4-FFF2-40B4-BE49-F238E27FC236}">
                    <a16:creationId xmlns:a16="http://schemas.microsoft.com/office/drawing/2014/main" id="{FA9EF141-77E5-9088-6117-8F7C2C9C4F1F}"/>
                  </a:ext>
                </a:extLst>
              </p:cNvPr>
              <p:cNvCxnSpPr>
                <a:stCxn id="244" idx="4"/>
              </p:cNvCxnSpPr>
              <p:nvPr/>
            </p:nvCxnSpPr>
            <p:spPr>
              <a:xfrm flipH="1">
                <a:off x="4862710" y="3731644"/>
                <a:ext cx="1700" cy="14292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6" name="Oval 245">
                <a:extLst>
                  <a:ext uri="{FF2B5EF4-FFF2-40B4-BE49-F238E27FC236}">
                    <a16:creationId xmlns:a16="http://schemas.microsoft.com/office/drawing/2014/main" id="{271513BE-DB79-AA50-14C6-083059FAC37D}"/>
                  </a:ext>
                </a:extLst>
              </p:cNvPr>
              <p:cNvSpPr/>
              <p:nvPr/>
            </p:nvSpPr>
            <p:spPr>
              <a:xfrm>
                <a:off x="5013990" y="3597333"/>
                <a:ext cx="78189" cy="13431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247" name="Straight Connector 246">
                <a:extLst>
                  <a:ext uri="{FF2B5EF4-FFF2-40B4-BE49-F238E27FC236}">
                    <a16:creationId xmlns:a16="http://schemas.microsoft.com/office/drawing/2014/main" id="{80B4A132-6811-D0D5-B813-E86600CCC2D6}"/>
                  </a:ext>
                </a:extLst>
              </p:cNvPr>
              <p:cNvCxnSpPr>
                <a:stCxn id="246" idx="4"/>
              </p:cNvCxnSpPr>
              <p:nvPr/>
            </p:nvCxnSpPr>
            <p:spPr>
              <a:xfrm flipH="1">
                <a:off x="5051384" y="3731644"/>
                <a:ext cx="1699" cy="14292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8" name="Oval 247">
                <a:extLst>
                  <a:ext uri="{FF2B5EF4-FFF2-40B4-BE49-F238E27FC236}">
                    <a16:creationId xmlns:a16="http://schemas.microsoft.com/office/drawing/2014/main" id="{82AE8BDD-9CB0-7413-D1C2-9F9BD7A0AB22}"/>
                  </a:ext>
                </a:extLst>
              </p:cNvPr>
              <p:cNvSpPr/>
              <p:nvPr/>
            </p:nvSpPr>
            <p:spPr>
              <a:xfrm>
                <a:off x="5206062" y="3597333"/>
                <a:ext cx="76490" cy="13431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249" name="Straight Connector 248">
                <a:extLst>
                  <a:ext uri="{FF2B5EF4-FFF2-40B4-BE49-F238E27FC236}">
                    <a16:creationId xmlns:a16="http://schemas.microsoft.com/office/drawing/2014/main" id="{318DE1B2-5C91-1EBB-7A15-5BD93C510B7B}"/>
                  </a:ext>
                </a:extLst>
              </p:cNvPr>
              <p:cNvCxnSpPr>
                <a:stCxn id="248" idx="4"/>
              </p:cNvCxnSpPr>
              <p:nvPr/>
            </p:nvCxnSpPr>
            <p:spPr>
              <a:xfrm flipH="1">
                <a:off x="5241758" y="3731644"/>
                <a:ext cx="1699" cy="14292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0" name="Oval 249">
                <a:extLst>
                  <a:ext uri="{FF2B5EF4-FFF2-40B4-BE49-F238E27FC236}">
                    <a16:creationId xmlns:a16="http://schemas.microsoft.com/office/drawing/2014/main" id="{4E509110-D5A8-DB20-D163-DB95691D9D6E}"/>
                  </a:ext>
                </a:extLst>
              </p:cNvPr>
              <p:cNvSpPr/>
              <p:nvPr/>
            </p:nvSpPr>
            <p:spPr>
              <a:xfrm>
                <a:off x="5593608" y="3605942"/>
                <a:ext cx="76490" cy="13431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251" name="Straight Connector 250">
                <a:extLst>
                  <a:ext uri="{FF2B5EF4-FFF2-40B4-BE49-F238E27FC236}">
                    <a16:creationId xmlns:a16="http://schemas.microsoft.com/office/drawing/2014/main" id="{9428E859-F439-7129-82EE-BD63C8C94E21}"/>
                  </a:ext>
                </a:extLst>
              </p:cNvPr>
              <p:cNvCxnSpPr>
                <a:stCxn id="250" idx="4"/>
              </p:cNvCxnSpPr>
              <p:nvPr/>
            </p:nvCxnSpPr>
            <p:spPr>
              <a:xfrm flipH="1">
                <a:off x="5629303" y="3740253"/>
                <a:ext cx="1699" cy="14292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2" name="Oval 251">
                <a:extLst>
                  <a:ext uri="{FF2B5EF4-FFF2-40B4-BE49-F238E27FC236}">
                    <a16:creationId xmlns:a16="http://schemas.microsoft.com/office/drawing/2014/main" id="{6B26BE45-4AAF-5D01-849C-F0FC9103093A}"/>
                  </a:ext>
                </a:extLst>
              </p:cNvPr>
              <p:cNvSpPr/>
              <p:nvPr/>
            </p:nvSpPr>
            <p:spPr>
              <a:xfrm>
                <a:off x="5782282" y="3609386"/>
                <a:ext cx="78189" cy="13431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253" name="Straight Connector 252">
                <a:extLst>
                  <a:ext uri="{FF2B5EF4-FFF2-40B4-BE49-F238E27FC236}">
                    <a16:creationId xmlns:a16="http://schemas.microsoft.com/office/drawing/2014/main" id="{A3DAB588-DEC2-4C5B-6341-E95CEE3179DF}"/>
                  </a:ext>
                </a:extLst>
              </p:cNvPr>
              <p:cNvCxnSpPr>
                <a:stCxn id="252" idx="4"/>
              </p:cNvCxnSpPr>
              <p:nvPr/>
            </p:nvCxnSpPr>
            <p:spPr>
              <a:xfrm flipH="1">
                <a:off x="5819676" y="3743697"/>
                <a:ext cx="1699" cy="14292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4" name="Oval 253">
                <a:extLst>
                  <a:ext uri="{FF2B5EF4-FFF2-40B4-BE49-F238E27FC236}">
                    <a16:creationId xmlns:a16="http://schemas.microsoft.com/office/drawing/2014/main" id="{3CFBE461-328A-19BB-AD31-29B48E0C9A9B}"/>
                  </a:ext>
                </a:extLst>
              </p:cNvPr>
              <p:cNvSpPr/>
              <p:nvPr/>
            </p:nvSpPr>
            <p:spPr>
              <a:xfrm>
                <a:off x="5960756" y="3605942"/>
                <a:ext cx="76490" cy="13431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255" name="Straight Connector 254">
                <a:extLst>
                  <a:ext uri="{FF2B5EF4-FFF2-40B4-BE49-F238E27FC236}">
                    <a16:creationId xmlns:a16="http://schemas.microsoft.com/office/drawing/2014/main" id="{DAA5C057-28BC-E58A-D510-6791B7922FE3}"/>
                  </a:ext>
                </a:extLst>
              </p:cNvPr>
              <p:cNvCxnSpPr>
                <a:stCxn id="254" idx="4"/>
              </p:cNvCxnSpPr>
              <p:nvPr/>
            </p:nvCxnSpPr>
            <p:spPr>
              <a:xfrm flipH="1">
                <a:off x="5998151" y="3740253"/>
                <a:ext cx="1700" cy="14292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6" name="Oval 255">
                <a:extLst>
                  <a:ext uri="{FF2B5EF4-FFF2-40B4-BE49-F238E27FC236}">
                    <a16:creationId xmlns:a16="http://schemas.microsoft.com/office/drawing/2014/main" id="{39C2F921-D978-5DA0-27FC-D5FC27DB9C5F}"/>
                  </a:ext>
                </a:extLst>
              </p:cNvPr>
              <p:cNvSpPr/>
              <p:nvPr/>
            </p:nvSpPr>
            <p:spPr>
              <a:xfrm>
                <a:off x="6157928" y="3604221"/>
                <a:ext cx="76490" cy="13431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257" name="Straight Connector 256">
                <a:extLst>
                  <a:ext uri="{FF2B5EF4-FFF2-40B4-BE49-F238E27FC236}">
                    <a16:creationId xmlns:a16="http://schemas.microsoft.com/office/drawing/2014/main" id="{AA120994-001E-3017-9B2A-6A9F2C4E98BC}"/>
                  </a:ext>
                </a:extLst>
              </p:cNvPr>
              <p:cNvCxnSpPr>
                <a:stCxn id="256" idx="4"/>
              </p:cNvCxnSpPr>
              <p:nvPr/>
            </p:nvCxnSpPr>
            <p:spPr>
              <a:xfrm flipH="1">
                <a:off x="6195323" y="3738532"/>
                <a:ext cx="1700" cy="14292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8" name="Oval 257">
                <a:extLst>
                  <a:ext uri="{FF2B5EF4-FFF2-40B4-BE49-F238E27FC236}">
                    <a16:creationId xmlns:a16="http://schemas.microsoft.com/office/drawing/2014/main" id="{40AF99A7-F1A2-2D1A-9BBF-546F1ADC72D6}"/>
                  </a:ext>
                </a:extLst>
              </p:cNvPr>
              <p:cNvSpPr/>
              <p:nvPr/>
            </p:nvSpPr>
            <p:spPr>
              <a:xfrm>
                <a:off x="6351701" y="3604221"/>
                <a:ext cx="78189" cy="13431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259" name="Straight Connector 258">
                <a:extLst>
                  <a:ext uri="{FF2B5EF4-FFF2-40B4-BE49-F238E27FC236}">
                    <a16:creationId xmlns:a16="http://schemas.microsoft.com/office/drawing/2014/main" id="{3084D2AB-2F0D-D11D-A723-0E635E23C22D}"/>
                  </a:ext>
                </a:extLst>
              </p:cNvPr>
              <p:cNvCxnSpPr>
                <a:stCxn id="258" idx="4"/>
              </p:cNvCxnSpPr>
              <p:nvPr/>
            </p:nvCxnSpPr>
            <p:spPr>
              <a:xfrm flipH="1">
                <a:off x="6389096" y="3738532"/>
                <a:ext cx="1700" cy="14119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0" name="Oval 259">
                <a:extLst>
                  <a:ext uri="{FF2B5EF4-FFF2-40B4-BE49-F238E27FC236}">
                    <a16:creationId xmlns:a16="http://schemas.microsoft.com/office/drawing/2014/main" id="{D58C6A57-9BC9-5363-C97B-4335375CC81B}"/>
                  </a:ext>
                </a:extLst>
              </p:cNvPr>
              <p:cNvSpPr/>
              <p:nvPr/>
            </p:nvSpPr>
            <p:spPr>
              <a:xfrm>
                <a:off x="6543775" y="3604221"/>
                <a:ext cx="76489" cy="13431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261" name="Straight Connector 260">
                <a:extLst>
                  <a:ext uri="{FF2B5EF4-FFF2-40B4-BE49-F238E27FC236}">
                    <a16:creationId xmlns:a16="http://schemas.microsoft.com/office/drawing/2014/main" id="{10953600-DB53-AF96-B8B6-A261E368DF49}"/>
                  </a:ext>
                </a:extLst>
              </p:cNvPr>
              <p:cNvCxnSpPr>
                <a:stCxn id="260" idx="4"/>
              </p:cNvCxnSpPr>
              <p:nvPr/>
            </p:nvCxnSpPr>
            <p:spPr>
              <a:xfrm flipH="1">
                <a:off x="6579469" y="3738532"/>
                <a:ext cx="1700" cy="14119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2" name="Oval 261">
                <a:extLst>
                  <a:ext uri="{FF2B5EF4-FFF2-40B4-BE49-F238E27FC236}">
                    <a16:creationId xmlns:a16="http://schemas.microsoft.com/office/drawing/2014/main" id="{3C083348-27D5-77A6-74FC-2A17C59C4918}"/>
                  </a:ext>
                </a:extLst>
              </p:cNvPr>
              <p:cNvSpPr/>
              <p:nvPr/>
            </p:nvSpPr>
            <p:spPr>
              <a:xfrm>
                <a:off x="6732448" y="3604221"/>
                <a:ext cx="76490" cy="13431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263" name="Straight Connector 262">
                <a:extLst>
                  <a:ext uri="{FF2B5EF4-FFF2-40B4-BE49-F238E27FC236}">
                    <a16:creationId xmlns:a16="http://schemas.microsoft.com/office/drawing/2014/main" id="{C9D59865-E271-8563-65AC-C5AFD1363E55}"/>
                  </a:ext>
                </a:extLst>
              </p:cNvPr>
              <p:cNvCxnSpPr>
                <a:stCxn id="262" idx="4"/>
              </p:cNvCxnSpPr>
              <p:nvPr/>
            </p:nvCxnSpPr>
            <p:spPr>
              <a:xfrm flipH="1">
                <a:off x="6769843" y="3738532"/>
                <a:ext cx="0" cy="14119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4" name="Oval 263">
                <a:extLst>
                  <a:ext uri="{FF2B5EF4-FFF2-40B4-BE49-F238E27FC236}">
                    <a16:creationId xmlns:a16="http://schemas.microsoft.com/office/drawing/2014/main" id="{868241A8-7735-3458-D61B-092DDB2B4666}"/>
                  </a:ext>
                </a:extLst>
              </p:cNvPr>
              <p:cNvSpPr/>
              <p:nvPr/>
            </p:nvSpPr>
            <p:spPr>
              <a:xfrm>
                <a:off x="6922821" y="3604221"/>
                <a:ext cx="76490" cy="13431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265" name="Straight Connector 264">
                <a:extLst>
                  <a:ext uri="{FF2B5EF4-FFF2-40B4-BE49-F238E27FC236}">
                    <a16:creationId xmlns:a16="http://schemas.microsoft.com/office/drawing/2014/main" id="{73BF7D70-9502-DB87-23E2-4FFDA839EAB5}"/>
                  </a:ext>
                </a:extLst>
              </p:cNvPr>
              <p:cNvCxnSpPr>
                <a:stCxn id="264" idx="4"/>
              </p:cNvCxnSpPr>
              <p:nvPr/>
            </p:nvCxnSpPr>
            <p:spPr>
              <a:xfrm flipH="1">
                <a:off x="6960216" y="3738532"/>
                <a:ext cx="1700" cy="14119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3379" name="Group 265">
                <a:extLst>
                  <a:ext uri="{FF2B5EF4-FFF2-40B4-BE49-F238E27FC236}">
                    <a16:creationId xmlns:a16="http://schemas.microsoft.com/office/drawing/2014/main" id="{D285F314-A6C7-1A4E-2C6D-A6A3811AD54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094969" y="3596708"/>
                <a:ext cx="1438382" cy="287435"/>
                <a:chOff x="5656112" y="1909156"/>
                <a:chExt cx="2352564" cy="287435"/>
              </a:xfrm>
            </p:grpSpPr>
            <p:sp>
              <p:nvSpPr>
                <p:cNvPr id="268" name="Oval 267">
                  <a:extLst>
                    <a:ext uri="{FF2B5EF4-FFF2-40B4-BE49-F238E27FC236}">
                      <a16:creationId xmlns:a16="http://schemas.microsoft.com/office/drawing/2014/main" id="{CDFC11AF-398E-9051-5E9F-6114F805ABA3}"/>
                    </a:ext>
                  </a:extLst>
                </p:cNvPr>
                <p:cNvSpPr/>
                <p:nvPr/>
              </p:nvSpPr>
              <p:spPr>
                <a:xfrm>
                  <a:off x="5655341" y="1920113"/>
                  <a:ext cx="77842" cy="134311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269" name="Straight Connector 268">
                  <a:extLst>
                    <a:ext uri="{FF2B5EF4-FFF2-40B4-BE49-F238E27FC236}">
                      <a16:creationId xmlns:a16="http://schemas.microsoft.com/office/drawing/2014/main" id="{FD7E0CB2-A521-F749-0237-DC4FA25D5B93}"/>
                    </a:ext>
                  </a:extLst>
                </p:cNvPr>
                <p:cNvCxnSpPr>
                  <a:stCxn id="268" idx="4"/>
                </p:cNvCxnSpPr>
                <p:nvPr/>
              </p:nvCxnSpPr>
              <p:spPr>
                <a:xfrm flipH="1">
                  <a:off x="5691481" y="2054424"/>
                  <a:ext cx="2781" cy="14292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0" name="Oval 269">
                  <a:extLst>
                    <a:ext uri="{FF2B5EF4-FFF2-40B4-BE49-F238E27FC236}">
                      <a16:creationId xmlns:a16="http://schemas.microsoft.com/office/drawing/2014/main" id="{67351ED3-73F5-A2AF-A2E8-3C6F883D6398}"/>
                    </a:ext>
                  </a:extLst>
                </p:cNvPr>
                <p:cNvSpPr/>
                <p:nvPr/>
              </p:nvSpPr>
              <p:spPr>
                <a:xfrm>
                  <a:off x="5833266" y="1916670"/>
                  <a:ext cx="77842" cy="134311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271" name="Straight Connector 270">
                  <a:extLst>
                    <a:ext uri="{FF2B5EF4-FFF2-40B4-BE49-F238E27FC236}">
                      <a16:creationId xmlns:a16="http://schemas.microsoft.com/office/drawing/2014/main" id="{89AE3183-DFC5-948D-E8AA-BEC6DACB0395}"/>
                    </a:ext>
                  </a:extLst>
                </p:cNvPr>
                <p:cNvCxnSpPr>
                  <a:stCxn id="270" idx="4"/>
                </p:cNvCxnSpPr>
                <p:nvPr/>
              </p:nvCxnSpPr>
              <p:spPr>
                <a:xfrm flipH="1">
                  <a:off x="5869406" y="2050980"/>
                  <a:ext cx="2781" cy="14292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2" name="Oval 271">
                  <a:extLst>
                    <a:ext uri="{FF2B5EF4-FFF2-40B4-BE49-F238E27FC236}">
                      <a16:creationId xmlns:a16="http://schemas.microsoft.com/office/drawing/2014/main" id="{7BA08A6E-6AE4-07F5-0738-16ADA81244AB}"/>
                    </a:ext>
                  </a:extLst>
                </p:cNvPr>
                <p:cNvSpPr/>
                <p:nvPr/>
              </p:nvSpPr>
              <p:spPr>
                <a:xfrm>
                  <a:off x="6030650" y="1916670"/>
                  <a:ext cx="77842" cy="134311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273" name="Straight Connector 272">
                  <a:extLst>
                    <a:ext uri="{FF2B5EF4-FFF2-40B4-BE49-F238E27FC236}">
                      <a16:creationId xmlns:a16="http://schemas.microsoft.com/office/drawing/2014/main" id="{7CCC811A-F787-18BA-F81E-5647DE576216}"/>
                    </a:ext>
                  </a:extLst>
                </p:cNvPr>
                <p:cNvCxnSpPr>
                  <a:stCxn id="272" idx="4"/>
                </p:cNvCxnSpPr>
                <p:nvPr/>
              </p:nvCxnSpPr>
              <p:spPr>
                <a:xfrm flipH="1">
                  <a:off x="6066791" y="2050980"/>
                  <a:ext cx="2779" cy="14292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4" name="Oval 273">
                  <a:extLst>
                    <a:ext uri="{FF2B5EF4-FFF2-40B4-BE49-F238E27FC236}">
                      <a16:creationId xmlns:a16="http://schemas.microsoft.com/office/drawing/2014/main" id="{B8472E62-F50D-CF0B-EB51-5B68C6F18E8A}"/>
                    </a:ext>
                  </a:extLst>
                </p:cNvPr>
                <p:cNvSpPr/>
                <p:nvPr/>
              </p:nvSpPr>
              <p:spPr>
                <a:xfrm>
                  <a:off x="6219694" y="1914947"/>
                  <a:ext cx="77842" cy="134311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275" name="Straight Connector 274">
                  <a:extLst>
                    <a:ext uri="{FF2B5EF4-FFF2-40B4-BE49-F238E27FC236}">
                      <a16:creationId xmlns:a16="http://schemas.microsoft.com/office/drawing/2014/main" id="{659BBCD6-D60B-6E7E-9A9D-9F368432C66E}"/>
                    </a:ext>
                  </a:extLst>
                </p:cNvPr>
                <p:cNvCxnSpPr>
                  <a:stCxn id="274" idx="4"/>
                </p:cNvCxnSpPr>
                <p:nvPr/>
              </p:nvCxnSpPr>
              <p:spPr>
                <a:xfrm flipH="1">
                  <a:off x="6258615" y="2049258"/>
                  <a:ext cx="0" cy="142921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6" name="Oval 275">
                  <a:extLst>
                    <a:ext uri="{FF2B5EF4-FFF2-40B4-BE49-F238E27FC236}">
                      <a16:creationId xmlns:a16="http://schemas.microsoft.com/office/drawing/2014/main" id="{7DB74DC2-D2F0-D762-A8D0-76CBB821FE32}"/>
                    </a:ext>
                  </a:extLst>
                </p:cNvPr>
                <p:cNvSpPr/>
                <p:nvPr/>
              </p:nvSpPr>
              <p:spPr>
                <a:xfrm>
                  <a:off x="6411520" y="1914947"/>
                  <a:ext cx="77842" cy="134311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277" name="Straight Connector 276">
                  <a:extLst>
                    <a:ext uri="{FF2B5EF4-FFF2-40B4-BE49-F238E27FC236}">
                      <a16:creationId xmlns:a16="http://schemas.microsoft.com/office/drawing/2014/main" id="{FED5DD19-17F5-B2B8-8187-F6BE31FFD343}"/>
                    </a:ext>
                  </a:extLst>
                </p:cNvPr>
                <p:cNvCxnSpPr>
                  <a:stCxn id="276" idx="4"/>
                </p:cNvCxnSpPr>
                <p:nvPr/>
              </p:nvCxnSpPr>
              <p:spPr>
                <a:xfrm flipH="1">
                  <a:off x="6447660" y="2049258"/>
                  <a:ext cx="2781" cy="142921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8" name="Oval 277">
                  <a:extLst>
                    <a:ext uri="{FF2B5EF4-FFF2-40B4-BE49-F238E27FC236}">
                      <a16:creationId xmlns:a16="http://schemas.microsoft.com/office/drawing/2014/main" id="{8DF48C45-6323-0D84-5610-C9B9431E5F7E}"/>
                    </a:ext>
                  </a:extLst>
                </p:cNvPr>
                <p:cNvSpPr/>
                <p:nvPr/>
              </p:nvSpPr>
              <p:spPr>
                <a:xfrm>
                  <a:off x="6600564" y="1914947"/>
                  <a:ext cx="77842" cy="134311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279" name="Straight Connector 278">
                  <a:extLst>
                    <a:ext uri="{FF2B5EF4-FFF2-40B4-BE49-F238E27FC236}">
                      <a16:creationId xmlns:a16="http://schemas.microsoft.com/office/drawing/2014/main" id="{9E237D30-E51F-7E5E-8267-914BEE992FA2}"/>
                    </a:ext>
                  </a:extLst>
                </p:cNvPr>
                <p:cNvCxnSpPr>
                  <a:stCxn id="278" idx="4"/>
                </p:cNvCxnSpPr>
                <p:nvPr/>
              </p:nvCxnSpPr>
              <p:spPr>
                <a:xfrm flipH="1">
                  <a:off x="6639485" y="2049258"/>
                  <a:ext cx="0" cy="142921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0" name="Oval 279">
                  <a:extLst>
                    <a:ext uri="{FF2B5EF4-FFF2-40B4-BE49-F238E27FC236}">
                      <a16:creationId xmlns:a16="http://schemas.microsoft.com/office/drawing/2014/main" id="{F963783C-6EE4-DCE2-698E-270C04BB4E79}"/>
                    </a:ext>
                  </a:extLst>
                </p:cNvPr>
                <p:cNvSpPr/>
                <p:nvPr/>
              </p:nvSpPr>
              <p:spPr>
                <a:xfrm>
                  <a:off x="6792388" y="1914947"/>
                  <a:ext cx="77842" cy="134311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281" name="Straight Connector 280">
                  <a:extLst>
                    <a:ext uri="{FF2B5EF4-FFF2-40B4-BE49-F238E27FC236}">
                      <a16:creationId xmlns:a16="http://schemas.microsoft.com/office/drawing/2014/main" id="{9F58FFEA-8607-E2ED-2BD5-F57E2F260031}"/>
                    </a:ext>
                  </a:extLst>
                </p:cNvPr>
                <p:cNvCxnSpPr>
                  <a:stCxn id="280" idx="4"/>
                </p:cNvCxnSpPr>
                <p:nvPr/>
              </p:nvCxnSpPr>
              <p:spPr>
                <a:xfrm flipH="1">
                  <a:off x="6828530" y="2049258"/>
                  <a:ext cx="2779" cy="142921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2" name="Oval 281">
                  <a:extLst>
                    <a:ext uri="{FF2B5EF4-FFF2-40B4-BE49-F238E27FC236}">
                      <a16:creationId xmlns:a16="http://schemas.microsoft.com/office/drawing/2014/main" id="{99B2D3A1-56E3-F0A0-F9F4-6ED265B3E6D8}"/>
                    </a:ext>
                  </a:extLst>
                </p:cNvPr>
                <p:cNvSpPr/>
                <p:nvPr/>
              </p:nvSpPr>
              <p:spPr>
                <a:xfrm>
                  <a:off x="6970312" y="1911503"/>
                  <a:ext cx="77842" cy="134311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283" name="Straight Connector 282">
                  <a:extLst>
                    <a:ext uri="{FF2B5EF4-FFF2-40B4-BE49-F238E27FC236}">
                      <a16:creationId xmlns:a16="http://schemas.microsoft.com/office/drawing/2014/main" id="{1438913E-2CB6-751E-65B8-6F62CA1686E3}"/>
                    </a:ext>
                  </a:extLst>
                </p:cNvPr>
                <p:cNvCxnSpPr>
                  <a:stCxn id="282" idx="4"/>
                </p:cNvCxnSpPr>
                <p:nvPr/>
              </p:nvCxnSpPr>
              <p:spPr>
                <a:xfrm flipH="1">
                  <a:off x="7006454" y="2045814"/>
                  <a:ext cx="2779" cy="142921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4" name="Oval 283">
                  <a:extLst>
                    <a:ext uri="{FF2B5EF4-FFF2-40B4-BE49-F238E27FC236}">
                      <a16:creationId xmlns:a16="http://schemas.microsoft.com/office/drawing/2014/main" id="{91580025-AE39-BEF4-D163-9AE68C533765}"/>
                    </a:ext>
                  </a:extLst>
                </p:cNvPr>
                <p:cNvSpPr/>
                <p:nvPr/>
              </p:nvSpPr>
              <p:spPr>
                <a:xfrm>
                  <a:off x="7167698" y="1911503"/>
                  <a:ext cx="77842" cy="134311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285" name="Straight Connector 284">
                  <a:extLst>
                    <a:ext uri="{FF2B5EF4-FFF2-40B4-BE49-F238E27FC236}">
                      <a16:creationId xmlns:a16="http://schemas.microsoft.com/office/drawing/2014/main" id="{D2598246-1E9B-E99D-0E47-D7CEBB67C3AA}"/>
                    </a:ext>
                  </a:extLst>
                </p:cNvPr>
                <p:cNvCxnSpPr>
                  <a:stCxn id="284" idx="4"/>
                </p:cNvCxnSpPr>
                <p:nvPr/>
              </p:nvCxnSpPr>
              <p:spPr>
                <a:xfrm flipH="1">
                  <a:off x="7203838" y="2045814"/>
                  <a:ext cx="2781" cy="141198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6" name="Oval 285">
                  <a:extLst>
                    <a:ext uri="{FF2B5EF4-FFF2-40B4-BE49-F238E27FC236}">
                      <a16:creationId xmlns:a16="http://schemas.microsoft.com/office/drawing/2014/main" id="{82C517EC-F0D7-5DB1-BB7C-DA5F35D33629}"/>
                    </a:ext>
                  </a:extLst>
                </p:cNvPr>
                <p:cNvSpPr/>
                <p:nvPr/>
              </p:nvSpPr>
              <p:spPr>
                <a:xfrm>
                  <a:off x="7362303" y="1909782"/>
                  <a:ext cx="77842" cy="134311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287" name="Straight Connector 286">
                  <a:extLst>
                    <a:ext uri="{FF2B5EF4-FFF2-40B4-BE49-F238E27FC236}">
                      <a16:creationId xmlns:a16="http://schemas.microsoft.com/office/drawing/2014/main" id="{52D80B50-1716-B9CE-3F38-811C3661CAB1}"/>
                    </a:ext>
                  </a:extLst>
                </p:cNvPr>
                <p:cNvCxnSpPr>
                  <a:stCxn id="286" idx="4"/>
                </p:cNvCxnSpPr>
                <p:nvPr/>
              </p:nvCxnSpPr>
              <p:spPr>
                <a:xfrm flipH="1">
                  <a:off x="7398443" y="2044092"/>
                  <a:ext cx="2781" cy="14292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8" name="Oval 287">
                  <a:extLst>
                    <a:ext uri="{FF2B5EF4-FFF2-40B4-BE49-F238E27FC236}">
                      <a16:creationId xmlns:a16="http://schemas.microsoft.com/office/drawing/2014/main" id="{5E3CBE14-748E-A8B0-2586-5E143A88F171}"/>
                    </a:ext>
                  </a:extLst>
                </p:cNvPr>
                <p:cNvSpPr/>
                <p:nvPr/>
              </p:nvSpPr>
              <p:spPr>
                <a:xfrm>
                  <a:off x="7554127" y="1909782"/>
                  <a:ext cx="75063" cy="134311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289" name="Straight Connector 288">
                  <a:extLst>
                    <a:ext uri="{FF2B5EF4-FFF2-40B4-BE49-F238E27FC236}">
                      <a16:creationId xmlns:a16="http://schemas.microsoft.com/office/drawing/2014/main" id="{25B83751-6FE9-068B-5751-1885EDFFD152}"/>
                    </a:ext>
                  </a:extLst>
                </p:cNvPr>
                <p:cNvCxnSpPr>
                  <a:stCxn id="288" idx="4"/>
                </p:cNvCxnSpPr>
                <p:nvPr/>
              </p:nvCxnSpPr>
              <p:spPr>
                <a:xfrm flipH="1">
                  <a:off x="7590268" y="2044092"/>
                  <a:ext cx="0" cy="14292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0" name="Oval 289">
                  <a:extLst>
                    <a:ext uri="{FF2B5EF4-FFF2-40B4-BE49-F238E27FC236}">
                      <a16:creationId xmlns:a16="http://schemas.microsoft.com/office/drawing/2014/main" id="{1FA11B07-113A-063E-2DBB-200053D0E313}"/>
                    </a:ext>
                  </a:extLst>
                </p:cNvPr>
                <p:cNvSpPr/>
                <p:nvPr/>
              </p:nvSpPr>
              <p:spPr>
                <a:xfrm>
                  <a:off x="7743171" y="1909782"/>
                  <a:ext cx="75063" cy="134311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291" name="Straight Connector 290">
                  <a:extLst>
                    <a:ext uri="{FF2B5EF4-FFF2-40B4-BE49-F238E27FC236}">
                      <a16:creationId xmlns:a16="http://schemas.microsoft.com/office/drawing/2014/main" id="{3180BEED-81A6-2B48-FD2A-D4126ADA39AE}"/>
                    </a:ext>
                  </a:extLst>
                </p:cNvPr>
                <p:cNvCxnSpPr>
                  <a:stCxn id="290" idx="4"/>
                </p:cNvCxnSpPr>
                <p:nvPr/>
              </p:nvCxnSpPr>
              <p:spPr>
                <a:xfrm flipH="1">
                  <a:off x="7779313" y="2044092"/>
                  <a:ext cx="0" cy="14292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2" name="Oval 291">
                  <a:extLst>
                    <a:ext uri="{FF2B5EF4-FFF2-40B4-BE49-F238E27FC236}">
                      <a16:creationId xmlns:a16="http://schemas.microsoft.com/office/drawing/2014/main" id="{C385CD34-6B75-CE76-B0E9-C7F0788A5573}"/>
                    </a:ext>
                  </a:extLst>
                </p:cNvPr>
                <p:cNvSpPr/>
                <p:nvPr/>
              </p:nvSpPr>
              <p:spPr>
                <a:xfrm>
                  <a:off x="7932216" y="1909782"/>
                  <a:ext cx="77842" cy="134311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293" name="Straight Connector 292">
                  <a:extLst>
                    <a:ext uri="{FF2B5EF4-FFF2-40B4-BE49-F238E27FC236}">
                      <a16:creationId xmlns:a16="http://schemas.microsoft.com/office/drawing/2014/main" id="{DAD4882A-8381-CBE5-C7F4-4FE010414D20}"/>
                    </a:ext>
                  </a:extLst>
                </p:cNvPr>
                <p:cNvCxnSpPr>
                  <a:stCxn id="292" idx="4"/>
                </p:cNvCxnSpPr>
                <p:nvPr/>
              </p:nvCxnSpPr>
              <p:spPr>
                <a:xfrm flipH="1">
                  <a:off x="7971137" y="2044092"/>
                  <a:ext cx="0" cy="14292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67" name="Oval 266">
                <a:extLst>
                  <a:ext uri="{FF2B5EF4-FFF2-40B4-BE49-F238E27FC236}">
                    <a16:creationId xmlns:a16="http://schemas.microsoft.com/office/drawing/2014/main" id="{A34EDC05-EE4F-5CDC-AD18-B643263ED646}"/>
                  </a:ext>
                </a:extLst>
              </p:cNvPr>
              <p:cNvSpPr/>
              <p:nvPr/>
            </p:nvSpPr>
            <p:spPr>
              <a:xfrm>
                <a:off x="8557992" y="3604221"/>
                <a:ext cx="139380" cy="12914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53313" name="Group 200">
              <a:extLst>
                <a:ext uri="{FF2B5EF4-FFF2-40B4-BE49-F238E27FC236}">
                  <a16:creationId xmlns:a16="http://schemas.microsoft.com/office/drawing/2014/main" id="{AEBCB0F3-5DAF-E3CF-D5AC-E4FC5D8595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67140" y="4050691"/>
              <a:ext cx="1119978" cy="913060"/>
              <a:chOff x="-57316" y="2645103"/>
              <a:chExt cx="1199048" cy="990493"/>
            </a:xfrm>
          </p:grpSpPr>
          <p:sp>
            <p:nvSpPr>
              <p:cNvPr id="53318" name="Rectangle 204">
                <a:extLst>
                  <a:ext uri="{FF2B5EF4-FFF2-40B4-BE49-F238E27FC236}">
                    <a16:creationId xmlns:a16="http://schemas.microsoft.com/office/drawing/2014/main" id="{2CF8E393-399B-7E1B-0FDE-3162969811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57316" y="2723218"/>
                <a:ext cx="1156376" cy="8013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r"/>
                <a:r>
                  <a:rPr lang="en-US" altLang="en-SE" sz="1400"/>
                  <a:t>Cryogenic </a:t>
                </a:r>
              </a:p>
              <a:p>
                <a:pPr algn="r"/>
                <a:r>
                  <a:rPr lang="en-US" altLang="en-SE" sz="1400"/>
                  <a:t>Transfer </a:t>
                </a:r>
              </a:p>
              <a:p>
                <a:pPr algn="r"/>
                <a:r>
                  <a:rPr lang="en-US" altLang="en-SE" sz="1400"/>
                  <a:t>Line (75 m)</a:t>
                </a:r>
              </a:p>
            </p:txBody>
          </p: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F60EA840-547D-BDEE-8DA3-30E52C55E398}"/>
                  </a:ext>
                </a:extLst>
              </p:cNvPr>
              <p:cNvSpPr/>
              <p:nvPr/>
            </p:nvSpPr>
            <p:spPr>
              <a:xfrm rot="5400000">
                <a:off x="608010" y="3101914"/>
                <a:ext cx="990111" cy="76489"/>
              </a:xfrm>
              <a:prstGeom prst="rect">
                <a:avLst/>
              </a:prstGeom>
              <a:pattFill prst="dkHorz">
                <a:fgClr>
                  <a:srgbClr val="FF0000"/>
                </a:fgClr>
                <a:bgClr>
                  <a:prstClr val="white"/>
                </a:bgClr>
              </a:pattFill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203" name="Oval 202">
              <a:extLst>
                <a:ext uri="{FF2B5EF4-FFF2-40B4-BE49-F238E27FC236}">
                  <a16:creationId xmlns:a16="http://schemas.microsoft.com/office/drawing/2014/main" id="{58059190-C6D3-5916-34BD-CE54E73AF6F9}"/>
                </a:ext>
              </a:extLst>
            </p:cNvPr>
            <p:cNvSpPr/>
            <p:nvPr/>
          </p:nvSpPr>
          <p:spPr>
            <a:xfrm>
              <a:off x="6025692" y="4933240"/>
              <a:ext cx="73033" cy="123811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520C9DE9-2C83-9C2E-89CF-A0F73C1F13DB}"/>
                </a:ext>
              </a:extLst>
            </p:cNvPr>
            <p:cNvCxnSpPr>
              <a:stCxn id="203" idx="4"/>
            </p:cNvCxnSpPr>
            <p:nvPr/>
          </p:nvCxnSpPr>
          <p:spPr>
            <a:xfrm flipH="1">
              <a:off x="6060621" y="5057051"/>
              <a:ext cx="1587" cy="13016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4" name="Oval 293">
              <a:extLst>
                <a:ext uri="{FF2B5EF4-FFF2-40B4-BE49-F238E27FC236}">
                  <a16:creationId xmlns:a16="http://schemas.microsoft.com/office/drawing/2014/main" id="{16CAD439-4BD9-027E-D122-0D9212222D76}"/>
                </a:ext>
              </a:extLst>
            </p:cNvPr>
            <p:cNvSpPr/>
            <p:nvPr/>
          </p:nvSpPr>
          <p:spPr>
            <a:xfrm>
              <a:off x="2204165" y="4930065"/>
              <a:ext cx="88910" cy="126985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3317" name="Rectangle 294">
              <a:extLst>
                <a:ext uri="{FF2B5EF4-FFF2-40B4-BE49-F238E27FC236}">
                  <a16:creationId xmlns:a16="http://schemas.microsoft.com/office/drawing/2014/main" id="{735739C1-7393-7ABC-D847-683E935843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0852" y="4914787"/>
              <a:ext cx="127748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/>
              <a:r>
                <a:rPr lang="en-US" altLang="en-SE" sz="1400"/>
                <a:t>Splitting </a:t>
              </a:r>
            </a:p>
            <a:p>
              <a:pPr algn="r"/>
              <a:r>
                <a:rPr lang="en-US" altLang="en-SE" sz="1400"/>
                <a:t>box</a:t>
              </a:r>
            </a:p>
          </p:txBody>
        </p:sp>
      </p:grpSp>
      <p:grpSp>
        <p:nvGrpSpPr>
          <p:cNvPr id="53250" name="Group 25">
            <a:extLst>
              <a:ext uri="{FF2B5EF4-FFF2-40B4-BE49-F238E27FC236}">
                <a16:creationId xmlns:a16="http://schemas.microsoft.com/office/drawing/2014/main" id="{F4FA9F25-4275-4CEC-8544-B48F9687E5D6}"/>
              </a:ext>
            </a:extLst>
          </p:cNvPr>
          <p:cNvGrpSpPr>
            <a:grpSpLocks/>
          </p:cNvGrpSpPr>
          <p:nvPr/>
        </p:nvGrpSpPr>
        <p:grpSpPr bwMode="auto">
          <a:xfrm>
            <a:off x="112713" y="1884363"/>
            <a:ext cx="7942262" cy="3005137"/>
            <a:chOff x="98243" y="1741058"/>
            <a:chExt cx="7940816" cy="3003831"/>
          </a:xfrm>
        </p:grpSpPr>
        <p:grpSp>
          <p:nvGrpSpPr>
            <p:cNvPr id="53260" name="Group 7">
              <a:extLst>
                <a:ext uri="{FF2B5EF4-FFF2-40B4-BE49-F238E27FC236}">
                  <a16:creationId xmlns:a16="http://schemas.microsoft.com/office/drawing/2014/main" id="{84194E29-D951-6325-657F-3A9B95E286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243" y="1741058"/>
              <a:ext cx="7940816" cy="2633503"/>
              <a:chOff x="219201" y="2196495"/>
              <a:chExt cx="7940816" cy="2633503"/>
            </a:xfrm>
          </p:grpSpPr>
          <p:sp>
            <p:nvSpPr>
              <p:cNvPr id="53262" name="Rectangle 149">
                <a:extLst>
                  <a:ext uri="{FF2B5EF4-FFF2-40B4-BE49-F238E27FC236}">
                    <a16:creationId xmlns:a16="http://schemas.microsoft.com/office/drawing/2014/main" id="{794E774C-8E6D-31D6-6D32-373B40D3AB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75656" y="4149080"/>
                <a:ext cx="3517608" cy="6809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r>
                  <a:rPr lang="en-US" altLang="en-SE" sz="1400"/>
                  <a:t>21 High Beta </a:t>
                </a:r>
                <a:br>
                  <a:rPr lang="en-US" altLang="en-SE" sz="1400"/>
                </a:br>
                <a:r>
                  <a:rPr lang="en-US" altLang="en-SE" sz="1400"/>
                  <a:t>Cryomodules </a:t>
                </a:r>
                <a:br>
                  <a:rPr lang="en-US" altLang="en-SE" sz="1400"/>
                </a:br>
                <a:r>
                  <a:rPr lang="en-US" altLang="en-SE" sz="1400"/>
                  <a:t>(174 m)</a:t>
                </a:r>
              </a:p>
            </p:txBody>
          </p:sp>
          <p:sp>
            <p:nvSpPr>
              <p:cNvPr id="53263" name="Rectangle 150">
                <a:extLst>
                  <a:ext uri="{FF2B5EF4-FFF2-40B4-BE49-F238E27FC236}">
                    <a16:creationId xmlns:a16="http://schemas.microsoft.com/office/drawing/2014/main" id="{FFF4E866-D5C2-A7EB-CBE5-505FDFA55F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43589" y="4149080"/>
                <a:ext cx="1219940" cy="6809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r>
                  <a:rPr lang="en-US" altLang="en-SE" sz="1400"/>
                  <a:t>9 Medium Beta </a:t>
                </a:r>
              </a:p>
              <a:p>
                <a:pPr algn="ctr"/>
                <a:r>
                  <a:rPr lang="en-US" altLang="en-SE" sz="1400"/>
                  <a:t>Cryomodules</a:t>
                </a:r>
              </a:p>
              <a:p>
                <a:pPr algn="ctr"/>
                <a:r>
                  <a:rPr lang="en-US" altLang="en-SE" sz="1400"/>
                  <a:t>(75 m)</a:t>
                </a:r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26B146E3-DB7A-92E4-5671-EAE1578EC4B7}"/>
                  </a:ext>
                </a:extLst>
              </p:cNvPr>
              <p:cNvSpPr/>
              <p:nvPr/>
            </p:nvSpPr>
            <p:spPr>
              <a:xfrm>
                <a:off x="1449289" y="3807107"/>
                <a:ext cx="152372" cy="280866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52192A55-819F-8AAA-C048-DC2DF04D031F}"/>
                  </a:ext>
                </a:extLst>
              </p:cNvPr>
              <p:cNvSpPr/>
              <p:nvPr/>
            </p:nvSpPr>
            <p:spPr>
              <a:xfrm>
                <a:off x="1627057" y="3808694"/>
                <a:ext cx="152372" cy="280865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1625BEFF-EF97-4900-85C6-CE8F42A0B341}"/>
                  </a:ext>
                </a:extLst>
              </p:cNvPr>
              <p:cNvSpPr/>
              <p:nvPr/>
            </p:nvSpPr>
            <p:spPr>
              <a:xfrm>
                <a:off x="1806412" y="3807107"/>
                <a:ext cx="152372" cy="282452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B8AD90E9-2A20-C82E-9639-0FE2C040EB67}"/>
                  </a:ext>
                </a:extLst>
              </p:cNvPr>
              <p:cNvSpPr/>
              <p:nvPr/>
            </p:nvSpPr>
            <p:spPr>
              <a:xfrm>
                <a:off x="1976243" y="3807107"/>
                <a:ext cx="152372" cy="280866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5A795CF6-C278-C30A-2D7D-FDE4DA232781}"/>
                  </a:ext>
                </a:extLst>
              </p:cNvPr>
              <p:cNvSpPr/>
              <p:nvPr/>
            </p:nvSpPr>
            <p:spPr>
              <a:xfrm>
                <a:off x="2155598" y="3807107"/>
                <a:ext cx="150785" cy="280866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id="{2209AF25-1DEC-1761-2C6A-84E1283D8240}"/>
                  </a:ext>
                </a:extLst>
              </p:cNvPr>
              <p:cNvSpPr/>
              <p:nvPr/>
            </p:nvSpPr>
            <p:spPr>
              <a:xfrm>
                <a:off x="2333366" y="3807107"/>
                <a:ext cx="150785" cy="282452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A6046835-7585-23C7-3026-94109D1192DF}"/>
                  </a:ext>
                </a:extLst>
              </p:cNvPr>
              <p:cNvSpPr/>
              <p:nvPr/>
            </p:nvSpPr>
            <p:spPr>
              <a:xfrm>
                <a:off x="2511134" y="3807107"/>
                <a:ext cx="152372" cy="280866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902F0D4E-2B99-5BF6-89DB-3BBC5DF6D21C}"/>
                  </a:ext>
                </a:extLst>
              </p:cNvPr>
              <p:cNvSpPr/>
              <p:nvPr/>
            </p:nvSpPr>
            <p:spPr>
              <a:xfrm>
                <a:off x="2690488" y="3807107"/>
                <a:ext cx="150786" cy="280866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153D07A4-2347-BAC2-E188-47AA96F305AE}"/>
                  </a:ext>
                </a:extLst>
              </p:cNvPr>
              <p:cNvSpPr/>
              <p:nvPr/>
            </p:nvSpPr>
            <p:spPr>
              <a:xfrm>
                <a:off x="2868256" y="3807107"/>
                <a:ext cx="152372" cy="280866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D957B60B-6C11-83A2-FD98-425324D8604D}"/>
                  </a:ext>
                </a:extLst>
              </p:cNvPr>
              <p:cNvSpPr/>
              <p:nvPr/>
            </p:nvSpPr>
            <p:spPr>
              <a:xfrm>
                <a:off x="3038088" y="3807107"/>
                <a:ext cx="152372" cy="280866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0B8FDBB7-9A51-4102-A699-D525AEAE6A40}"/>
                  </a:ext>
                </a:extLst>
              </p:cNvPr>
              <p:cNvSpPr/>
              <p:nvPr/>
            </p:nvSpPr>
            <p:spPr>
              <a:xfrm>
                <a:off x="3217442" y="3805520"/>
                <a:ext cx="150786" cy="282452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639EE24E-1ACA-AB9D-6EB2-83EB63D01506}"/>
                  </a:ext>
                </a:extLst>
              </p:cNvPr>
              <p:cNvSpPr/>
              <p:nvPr/>
            </p:nvSpPr>
            <p:spPr>
              <a:xfrm>
                <a:off x="3395210" y="3807107"/>
                <a:ext cx="152372" cy="280866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0F7761B7-C417-22F3-9405-DE49E788A847}"/>
                  </a:ext>
                </a:extLst>
              </p:cNvPr>
              <p:cNvSpPr/>
              <p:nvPr/>
            </p:nvSpPr>
            <p:spPr>
              <a:xfrm>
                <a:off x="3572977" y="3807107"/>
                <a:ext cx="152372" cy="280866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7418ECB3-F353-7161-FFFD-6094C482E330}"/>
                  </a:ext>
                </a:extLst>
              </p:cNvPr>
              <p:cNvSpPr/>
              <p:nvPr/>
            </p:nvSpPr>
            <p:spPr>
              <a:xfrm>
                <a:off x="3742809" y="3805520"/>
                <a:ext cx="152372" cy="282452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DE32255F-9999-401C-923C-A9EC88BEDECA}"/>
                  </a:ext>
                </a:extLst>
              </p:cNvPr>
              <p:cNvSpPr/>
              <p:nvPr/>
            </p:nvSpPr>
            <p:spPr>
              <a:xfrm>
                <a:off x="3922164" y="3805520"/>
                <a:ext cx="152372" cy="280865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1F7E71A5-265D-C36D-EA81-FECC1E947E89}"/>
                  </a:ext>
                </a:extLst>
              </p:cNvPr>
              <p:cNvSpPr/>
              <p:nvPr/>
            </p:nvSpPr>
            <p:spPr>
              <a:xfrm>
                <a:off x="4099931" y="3805520"/>
                <a:ext cx="152372" cy="282452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7D700630-0642-0D9D-C434-2F4654584336}"/>
                  </a:ext>
                </a:extLst>
              </p:cNvPr>
              <p:cNvSpPr/>
              <p:nvPr/>
            </p:nvSpPr>
            <p:spPr>
              <a:xfrm>
                <a:off x="4279287" y="3805520"/>
                <a:ext cx="152372" cy="282452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1E947875-8CE2-E3C9-5686-2D94A7186053}"/>
                  </a:ext>
                </a:extLst>
              </p:cNvPr>
              <p:cNvSpPr/>
              <p:nvPr/>
            </p:nvSpPr>
            <p:spPr>
              <a:xfrm>
                <a:off x="4457054" y="3805520"/>
                <a:ext cx="152372" cy="280865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8144DA92-F907-B5F6-9041-D9F57D6CFBB7}"/>
                  </a:ext>
                </a:extLst>
              </p:cNvPr>
              <p:cNvSpPr/>
              <p:nvPr/>
            </p:nvSpPr>
            <p:spPr>
              <a:xfrm>
                <a:off x="4636409" y="3805520"/>
                <a:ext cx="150786" cy="280865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F527858A-4AE1-B50B-144F-36829CDDC1AA}"/>
                  </a:ext>
                </a:extLst>
              </p:cNvPr>
              <p:cNvSpPr/>
              <p:nvPr/>
            </p:nvSpPr>
            <p:spPr>
              <a:xfrm>
                <a:off x="4814176" y="3805520"/>
                <a:ext cx="152372" cy="280865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D4506BA7-0960-76BD-D7A6-267DEF950A97}"/>
                  </a:ext>
                </a:extLst>
              </p:cNvPr>
              <p:cNvSpPr/>
              <p:nvPr/>
            </p:nvSpPr>
            <p:spPr>
              <a:xfrm>
                <a:off x="4993532" y="3805520"/>
                <a:ext cx="152372" cy="280865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AF16FF4A-8F55-392E-2DA7-A5CD66262B04}"/>
                  </a:ext>
                </a:extLst>
              </p:cNvPr>
              <p:cNvSpPr/>
              <p:nvPr/>
            </p:nvSpPr>
            <p:spPr>
              <a:xfrm>
                <a:off x="5349067" y="3808694"/>
                <a:ext cx="150785" cy="282452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74" name="Rectangle 173">
                <a:extLst>
                  <a:ext uri="{FF2B5EF4-FFF2-40B4-BE49-F238E27FC236}">
                    <a16:creationId xmlns:a16="http://schemas.microsoft.com/office/drawing/2014/main" id="{2BCA60EE-AFD2-22DF-239F-3329757D7C7A}"/>
                  </a:ext>
                </a:extLst>
              </p:cNvPr>
              <p:cNvSpPr/>
              <p:nvPr/>
            </p:nvSpPr>
            <p:spPr>
              <a:xfrm>
                <a:off x="5526834" y="3808694"/>
                <a:ext cx="152372" cy="280865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A8633ECA-61F2-38A7-D562-F6094C22F613}"/>
                  </a:ext>
                </a:extLst>
              </p:cNvPr>
              <p:cNvSpPr/>
              <p:nvPr/>
            </p:nvSpPr>
            <p:spPr>
              <a:xfrm>
                <a:off x="5706189" y="3808694"/>
                <a:ext cx="150786" cy="282452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0C62147D-9ACE-2E08-4C96-83970552E533}"/>
                  </a:ext>
                </a:extLst>
              </p:cNvPr>
              <p:cNvSpPr/>
              <p:nvPr/>
            </p:nvSpPr>
            <p:spPr>
              <a:xfrm>
                <a:off x="5883956" y="3808694"/>
                <a:ext cx="152372" cy="282452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41517616-D489-FD80-8262-9A06E11B4F8B}"/>
                  </a:ext>
                </a:extLst>
              </p:cNvPr>
              <p:cNvSpPr/>
              <p:nvPr/>
            </p:nvSpPr>
            <p:spPr>
              <a:xfrm>
                <a:off x="6061724" y="3808694"/>
                <a:ext cx="152372" cy="280865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1E4952DD-0C43-21A2-CB84-A0DB31A461D4}"/>
                  </a:ext>
                </a:extLst>
              </p:cNvPr>
              <p:cNvSpPr/>
              <p:nvPr/>
            </p:nvSpPr>
            <p:spPr>
              <a:xfrm>
                <a:off x="6241079" y="3808694"/>
                <a:ext cx="152372" cy="280865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67A21978-BE51-79B3-57E9-C6D29781A377}"/>
                  </a:ext>
                </a:extLst>
              </p:cNvPr>
              <p:cNvSpPr/>
              <p:nvPr/>
            </p:nvSpPr>
            <p:spPr>
              <a:xfrm>
                <a:off x="6420434" y="3808694"/>
                <a:ext cx="150786" cy="280865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FB1E144C-9203-E808-9B7F-B8B30684FE9E}"/>
                  </a:ext>
                </a:extLst>
              </p:cNvPr>
              <p:cNvSpPr/>
              <p:nvPr/>
            </p:nvSpPr>
            <p:spPr>
              <a:xfrm>
                <a:off x="6598201" y="3808694"/>
                <a:ext cx="152372" cy="280865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D5356E71-44A2-EB9C-8E1C-5F569C6146B0}"/>
                  </a:ext>
                </a:extLst>
              </p:cNvPr>
              <p:cNvSpPr/>
              <p:nvPr/>
            </p:nvSpPr>
            <p:spPr>
              <a:xfrm>
                <a:off x="6875964" y="3811868"/>
                <a:ext cx="93645" cy="280865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BA910BF0-C62A-AFDF-89FA-DB4DDDB45FE7}"/>
                  </a:ext>
                </a:extLst>
              </p:cNvPr>
              <p:cNvSpPr/>
              <p:nvPr/>
            </p:nvSpPr>
            <p:spPr>
              <a:xfrm>
                <a:off x="6985481" y="3810280"/>
                <a:ext cx="93646" cy="282452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803B220F-FF6D-1A31-E5DB-6198E057E713}"/>
                  </a:ext>
                </a:extLst>
              </p:cNvPr>
              <p:cNvSpPr/>
              <p:nvPr/>
            </p:nvSpPr>
            <p:spPr>
              <a:xfrm>
                <a:off x="7094999" y="3811868"/>
                <a:ext cx="92058" cy="280865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D974ADBE-382A-9C46-9EE9-0B94A04F95DC}"/>
                  </a:ext>
                </a:extLst>
              </p:cNvPr>
              <p:cNvSpPr/>
              <p:nvPr/>
            </p:nvSpPr>
            <p:spPr>
              <a:xfrm>
                <a:off x="7204516" y="3811868"/>
                <a:ext cx="92058" cy="280865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2F2F24C4-4CF1-E6D2-D56B-81F72954069B}"/>
                  </a:ext>
                </a:extLst>
              </p:cNvPr>
              <p:cNvSpPr/>
              <p:nvPr/>
            </p:nvSpPr>
            <p:spPr>
              <a:xfrm>
                <a:off x="7307685" y="3810280"/>
                <a:ext cx="93645" cy="282452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2A222426-BBD0-425D-07D1-71480C08D842}"/>
                  </a:ext>
                </a:extLst>
              </p:cNvPr>
              <p:cNvSpPr/>
              <p:nvPr/>
            </p:nvSpPr>
            <p:spPr>
              <a:xfrm>
                <a:off x="7417202" y="3810280"/>
                <a:ext cx="93646" cy="28086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62696179-E530-96D6-9B7B-87815DB588D4}"/>
                  </a:ext>
                </a:extLst>
              </p:cNvPr>
              <p:cNvSpPr/>
              <p:nvPr/>
            </p:nvSpPr>
            <p:spPr>
              <a:xfrm>
                <a:off x="7526720" y="3810280"/>
                <a:ext cx="92058" cy="282452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88" name="Rectangle 187">
                <a:extLst>
                  <a:ext uri="{FF2B5EF4-FFF2-40B4-BE49-F238E27FC236}">
                    <a16:creationId xmlns:a16="http://schemas.microsoft.com/office/drawing/2014/main" id="{71B0D5AD-0AFE-A405-DE13-0ABE8C165603}"/>
                  </a:ext>
                </a:extLst>
              </p:cNvPr>
              <p:cNvSpPr/>
              <p:nvPr/>
            </p:nvSpPr>
            <p:spPr>
              <a:xfrm>
                <a:off x="7636237" y="3810280"/>
                <a:ext cx="92058" cy="282452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89" name="Rectangle 188">
                <a:extLst>
                  <a:ext uri="{FF2B5EF4-FFF2-40B4-BE49-F238E27FC236}">
                    <a16:creationId xmlns:a16="http://schemas.microsoft.com/office/drawing/2014/main" id="{EB201646-5CAA-6222-1DFB-4B781BD8705B}"/>
                  </a:ext>
                </a:extLst>
              </p:cNvPr>
              <p:cNvSpPr/>
              <p:nvPr/>
            </p:nvSpPr>
            <p:spPr>
              <a:xfrm>
                <a:off x="7744168" y="3810280"/>
                <a:ext cx="93646" cy="28086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90" name="Rectangle 189">
                <a:extLst>
                  <a:ext uri="{FF2B5EF4-FFF2-40B4-BE49-F238E27FC236}">
                    <a16:creationId xmlns:a16="http://schemas.microsoft.com/office/drawing/2014/main" id="{9E29A518-D586-7EC5-192A-D7AC2112882F}"/>
                  </a:ext>
                </a:extLst>
              </p:cNvPr>
              <p:cNvSpPr/>
              <p:nvPr/>
            </p:nvSpPr>
            <p:spPr>
              <a:xfrm>
                <a:off x="7853686" y="3810280"/>
                <a:ext cx="93645" cy="28086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24F9AEEF-232A-F76B-579B-11B12CC28DC2}"/>
                  </a:ext>
                </a:extLst>
              </p:cNvPr>
              <p:cNvSpPr/>
              <p:nvPr/>
            </p:nvSpPr>
            <p:spPr>
              <a:xfrm>
                <a:off x="7958442" y="3810280"/>
                <a:ext cx="92058" cy="28086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93" name="Rectangle 192">
                <a:extLst>
                  <a:ext uri="{FF2B5EF4-FFF2-40B4-BE49-F238E27FC236}">
                    <a16:creationId xmlns:a16="http://schemas.microsoft.com/office/drawing/2014/main" id="{5E17489E-7A8A-CDF7-3B46-86956D5FC79A}"/>
                  </a:ext>
                </a:extLst>
              </p:cNvPr>
              <p:cNvSpPr/>
              <p:nvPr/>
            </p:nvSpPr>
            <p:spPr>
              <a:xfrm>
                <a:off x="8066372" y="3808694"/>
                <a:ext cx="93645" cy="282452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E8FA045D-AA10-368D-2B54-795E56FE4018}"/>
                  </a:ext>
                </a:extLst>
              </p:cNvPr>
              <p:cNvSpPr/>
              <p:nvPr/>
            </p:nvSpPr>
            <p:spPr>
              <a:xfrm>
                <a:off x="6768033" y="3808694"/>
                <a:ext cx="92058" cy="282452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3306" name="Rectangle 194">
                <a:extLst>
                  <a:ext uri="{FF2B5EF4-FFF2-40B4-BE49-F238E27FC236}">
                    <a16:creationId xmlns:a16="http://schemas.microsoft.com/office/drawing/2014/main" id="{472818E5-D844-8E5C-7FD3-CDD57B21D5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07658" y="4149080"/>
                <a:ext cx="1070865" cy="6809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r>
                  <a:rPr lang="en-US" altLang="en-SE" sz="1400"/>
                  <a:t>13 Spoke </a:t>
                </a:r>
              </a:p>
              <a:p>
                <a:pPr algn="ctr"/>
                <a:r>
                  <a:rPr lang="en-US" altLang="en-SE" sz="1400"/>
                  <a:t>Cryomodules</a:t>
                </a:r>
              </a:p>
              <a:p>
                <a:pPr algn="ctr"/>
                <a:r>
                  <a:rPr lang="en-US" altLang="en-SE" sz="1400"/>
                  <a:t>(54 m)</a:t>
                </a:r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9A56250A-71B3-36BC-41BC-4755768F754C}"/>
                  </a:ext>
                </a:extLst>
              </p:cNvPr>
              <p:cNvSpPr/>
              <p:nvPr/>
            </p:nvSpPr>
            <p:spPr>
              <a:xfrm rot="5400000">
                <a:off x="1249349" y="2247217"/>
                <a:ext cx="385595" cy="446006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3308" name="Rectangle 199">
                <a:extLst>
                  <a:ext uri="{FF2B5EF4-FFF2-40B4-BE49-F238E27FC236}">
                    <a16:creationId xmlns:a16="http://schemas.microsoft.com/office/drawing/2014/main" id="{48E67672-ED66-BB42-68FB-F7DD5B4548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9201" y="2196495"/>
                <a:ext cx="1020792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r"/>
                <a:r>
                  <a:rPr lang="en-US" altLang="en-SE" sz="1400"/>
                  <a:t>Accelerator</a:t>
                </a:r>
              </a:p>
              <a:p>
                <a:pPr algn="r"/>
                <a:r>
                  <a:rPr lang="en-US" altLang="en-SE" sz="1400"/>
                  <a:t>Cryoplant</a:t>
                </a:r>
              </a:p>
            </p:txBody>
          </p: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ABFCF9A5-DC5B-CB6B-D215-CB857FBC3287}"/>
                  </a:ext>
                </a:extLst>
              </p:cNvPr>
              <p:cNvSpPr/>
              <p:nvPr/>
            </p:nvSpPr>
            <p:spPr>
              <a:xfrm>
                <a:off x="5172886" y="3807107"/>
                <a:ext cx="150786" cy="282452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53261" name="Rectangle 305">
              <a:extLst>
                <a:ext uri="{FF2B5EF4-FFF2-40B4-BE49-F238E27FC236}">
                  <a16:creationId xmlns:a16="http://schemas.microsoft.com/office/drawing/2014/main" id="{1BDD3934-AAFF-0AF1-075A-B01643E990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1840" y="4437112"/>
              <a:ext cx="432048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SE" sz="1400"/>
                <a:t>Superconducting section of the Optimus Linac (303 m) </a:t>
              </a:r>
            </a:p>
          </p:txBody>
        </p: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13DDA50-9DCE-E4C1-F912-132BC9E441D4}"/>
              </a:ext>
            </a:extLst>
          </p:cNvPr>
          <p:cNvCxnSpPr/>
          <p:nvPr/>
        </p:nvCxnSpPr>
        <p:spPr>
          <a:xfrm flipH="1" flipV="1">
            <a:off x="1419225" y="3141663"/>
            <a:ext cx="6696075" cy="9525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7" name="Straight Connector 306">
            <a:extLst>
              <a:ext uri="{FF2B5EF4-FFF2-40B4-BE49-F238E27FC236}">
                <a16:creationId xmlns:a16="http://schemas.microsoft.com/office/drawing/2014/main" id="{95C95BDD-CD7B-5900-2632-2415679E88FE}"/>
              </a:ext>
            </a:extLst>
          </p:cNvPr>
          <p:cNvCxnSpPr/>
          <p:nvPr/>
        </p:nvCxnSpPr>
        <p:spPr>
          <a:xfrm>
            <a:off x="1419225" y="2349500"/>
            <a:ext cx="0" cy="792163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9" name="Straight Connector 318">
            <a:extLst>
              <a:ext uri="{FF2B5EF4-FFF2-40B4-BE49-F238E27FC236}">
                <a16:creationId xmlns:a16="http://schemas.microsoft.com/office/drawing/2014/main" id="{040490A9-8106-D878-F5CF-5189AFCA0946}"/>
              </a:ext>
            </a:extLst>
          </p:cNvPr>
          <p:cNvCxnSpPr/>
          <p:nvPr/>
        </p:nvCxnSpPr>
        <p:spPr>
          <a:xfrm flipV="1">
            <a:off x="3074988" y="2708275"/>
            <a:ext cx="287337" cy="576263"/>
          </a:xfrm>
          <a:prstGeom prst="line">
            <a:avLst/>
          </a:prstGeom>
          <a:ln w="6350" cmpd="sng"/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3254" name="Rectangle 321">
            <a:extLst>
              <a:ext uri="{FF2B5EF4-FFF2-40B4-BE49-F238E27FC236}">
                <a16:creationId xmlns:a16="http://schemas.microsoft.com/office/drawing/2014/main" id="{85F38697-DDE8-7EB0-F818-1063E533B3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4163" y="2852738"/>
            <a:ext cx="29527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SE" sz="1400"/>
              <a:t>Auxiliary process lines </a:t>
            </a:r>
          </a:p>
        </p:txBody>
      </p:sp>
      <p:sp>
        <p:nvSpPr>
          <p:cNvPr id="53255" name="TextBox 329">
            <a:extLst>
              <a:ext uri="{FF2B5EF4-FFF2-40B4-BE49-F238E27FC236}">
                <a16:creationId xmlns:a16="http://schemas.microsoft.com/office/drawing/2014/main" id="{1F4A59A3-47B5-06C5-78C3-864432FCC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1484313"/>
            <a:ext cx="7343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SE" sz="2000" b="1">
                <a:solidFill>
                  <a:srgbClr val="3366FF"/>
                </a:solidFill>
              </a:rPr>
              <a:t>Cryogenic System of the Optimus Linac</a:t>
            </a:r>
          </a:p>
        </p:txBody>
      </p:sp>
      <p:sp>
        <p:nvSpPr>
          <p:cNvPr id="53256" name="Slide Number Placeholder 4">
            <a:extLst>
              <a:ext uri="{FF2B5EF4-FFF2-40B4-BE49-F238E27FC236}">
                <a16:creationId xmlns:a16="http://schemas.microsoft.com/office/drawing/2014/main" id="{A8D7639F-5F79-7A43-1AE1-644552DE7E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44A3F12-99C7-4245-B053-DB04B3E3F451}" type="slidenum">
              <a:rPr lang="sv-SE" altLang="en-SE">
                <a:solidFill>
                  <a:srgbClr val="898989"/>
                </a:solidFill>
                <a:latin typeface="Calibri" panose="020F0502020204030204" pitchFamily="34" charset="0"/>
              </a:rPr>
              <a:pPr/>
              <a:t>20</a:t>
            </a:fld>
            <a:endParaRPr lang="sv-SE" altLang="en-SE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53257" name="Date Placeholder 2">
            <a:extLst>
              <a:ext uri="{FF2B5EF4-FFF2-40B4-BE49-F238E27FC236}">
                <a16:creationId xmlns:a16="http://schemas.microsoft.com/office/drawing/2014/main" id="{B5E7786E-148E-E28A-5EC9-D133FA0126D4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sv-SE" altLang="en-SE">
                <a:solidFill>
                  <a:srgbClr val="898989"/>
                </a:solidFill>
                <a:latin typeface="Calibri" panose="020F0502020204030204" pitchFamily="34" charset="0"/>
              </a:rPr>
              <a:t>Winter 2025</a:t>
            </a:r>
          </a:p>
        </p:txBody>
      </p:sp>
      <p:sp>
        <p:nvSpPr>
          <p:cNvPr id="53258" name="Footer Placeholder 3">
            <a:extLst>
              <a:ext uri="{FF2B5EF4-FFF2-40B4-BE49-F238E27FC236}">
                <a16:creationId xmlns:a16="http://schemas.microsoft.com/office/drawing/2014/main" id="{D848E926-0BDB-0ABC-891E-EA33BD3C5A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sv-SE" altLang="en-SE">
                <a:solidFill>
                  <a:srgbClr val="898989"/>
                </a:solidFill>
                <a:latin typeface="Calibri" panose="020F0502020204030204" pitchFamily="34" charset="0"/>
              </a:rPr>
              <a:t>Lecture 11 Distribution Systems</a:t>
            </a:r>
          </a:p>
        </p:txBody>
      </p:sp>
      <p:sp>
        <p:nvSpPr>
          <p:cNvPr id="53259" name="Title 1">
            <a:extLst>
              <a:ext uri="{FF2B5EF4-FFF2-40B4-BE49-F238E27FC236}">
                <a16:creationId xmlns:a16="http://schemas.microsoft.com/office/drawing/2014/main" id="{432B8F86-A7D5-7E5D-7EC3-689314B56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00025"/>
            <a:ext cx="7138988" cy="1143000"/>
          </a:xfrm>
        </p:spPr>
        <p:txBody>
          <a:bodyPr/>
          <a:lstStyle/>
          <a:p>
            <a:r>
              <a:rPr lang="sv-SE" altLang="en-SE">
                <a:ea typeface="ＭＳ Ｐゴシック" panose="020B0600070205080204" pitchFamily="34" charset="-128"/>
              </a:rPr>
              <a:t>Distribution System Example : ESS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>
            <a:extLst>
              <a:ext uri="{FF2B5EF4-FFF2-40B4-BE49-F238E27FC236}">
                <a16:creationId xmlns:a16="http://schemas.microsoft.com/office/drawing/2014/main" id="{DDEF019F-071F-FFF5-20EF-CC40E915C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713" y="141288"/>
            <a:ext cx="7140575" cy="1143000"/>
          </a:xfrm>
        </p:spPr>
        <p:txBody>
          <a:bodyPr/>
          <a:lstStyle/>
          <a:p>
            <a:r>
              <a:rPr lang="en-US" altLang="en-SE" sz="2800">
                <a:ea typeface="ＭＳ Ｐゴシック" panose="020B0600070205080204" pitchFamily="34" charset="-128"/>
              </a:rPr>
              <a:t>Connection between Elliptical Cavity CM </a:t>
            </a:r>
            <a:br>
              <a:rPr lang="en-US" altLang="en-SE" sz="2800">
                <a:ea typeface="ＭＳ Ｐゴシック" panose="020B0600070205080204" pitchFamily="34" charset="-128"/>
              </a:rPr>
            </a:br>
            <a:r>
              <a:rPr lang="en-US" altLang="en-SE" sz="2800">
                <a:ea typeface="ＭＳ Ｐゴシック" panose="020B0600070205080204" pitchFamily="34" charset="-128"/>
              </a:rPr>
              <a:t>and Cryogenic Distribution Line</a:t>
            </a:r>
          </a:p>
        </p:txBody>
      </p:sp>
      <p:sp>
        <p:nvSpPr>
          <p:cNvPr id="54274" name="Slide Number Placeholder 5">
            <a:extLst>
              <a:ext uri="{FF2B5EF4-FFF2-40B4-BE49-F238E27FC236}">
                <a16:creationId xmlns:a16="http://schemas.microsoft.com/office/drawing/2014/main" id="{D0236AAE-C441-830A-685C-D89780DF5E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6C010F0-E336-6A40-907E-91C1FA6FD332}" type="slidenum">
              <a:rPr lang="sv-SE" altLang="en-SE">
                <a:solidFill>
                  <a:srgbClr val="898989"/>
                </a:solidFill>
                <a:latin typeface="Calibri" panose="020F0502020204030204" pitchFamily="34" charset="0"/>
              </a:rPr>
              <a:pPr/>
              <a:t>21</a:t>
            </a:fld>
            <a:endParaRPr lang="sv-SE" altLang="en-SE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54275" name="Picture 7">
            <a:extLst>
              <a:ext uri="{FF2B5EF4-FFF2-40B4-BE49-F238E27FC236}">
                <a16:creationId xmlns:a16="http://schemas.microsoft.com/office/drawing/2014/main" id="{F2C3D0CE-B389-5893-8A9F-14E8C8E49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1441450"/>
            <a:ext cx="7127875" cy="501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TextBox 2">
            <a:extLst>
              <a:ext uri="{FF2B5EF4-FFF2-40B4-BE49-F238E27FC236}">
                <a16:creationId xmlns:a16="http://schemas.microsoft.com/office/drawing/2014/main" id="{4C9AF912-CBD1-381F-C523-FFE42AA15E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2538" y="2952750"/>
            <a:ext cx="1541462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SE" sz="1400"/>
          </a:p>
          <a:p>
            <a:r>
              <a:rPr lang="en-US" altLang="en-SE"/>
              <a:t>Allows independent CD/WU of cryomodules</a:t>
            </a:r>
          </a:p>
        </p:txBody>
      </p:sp>
      <p:sp>
        <p:nvSpPr>
          <p:cNvPr id="54277" name="Date Placeholder 6">
            <a:extLst>
              <a:ext uri="{FF2B5EF4-FFF2-40B4-BE49-F238E27FC236}">
                <a16:creationId xmlns:a16="http://schemas.microsoft.com/office/drawing/2014/main" id="{EC3419F9-7646-C882-B6E8-77976615EF14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sv-SE" altLang="en-SE">
                <a:solidFill>
                  <a:srgbClr val="898989"/>
                </a:solidFill>
                <a:latin typeface="Calibri" panose="020F0502020204030204" pitchFamily="34" charset="0"/>
              </a:rPr>
              <a:t>Winter 2025</a:t>
            </a:r>
          </a:p>
        </p:txBody>
      </p:sp>
      <p:sp>
        <p:nvSpPr>
          <p:cNvPr id="54278" name="Footer Placeholder 8">
            <a:extLst>
              <a:ext uri="{FF2B5EF4-FFF2-40B4-BE49-F238E27FC236}">
                <a16:creationId xmlns:a16="http://schemas.microsoft.com/office/drawing/2014/main" id="{B5ED9ACE-8F33-4761-E6A8-6609549EC1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sv-SE" altLang="en-SE">
                <a:solidFill>
                  <a:srgbClr val="898989"/>
                </a:solidFill>
                <a:latin typeface="Calibri" panose="020F0502020204030204" pitchFamily="34" charset="0"/>
              </a:rPr>
              <a:t>Lecture 11 Distribution Systems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>
            <a:extLst>
              <a:ext uri="{FF2B5EF4-FFF2-40B4-BE49-F238E27FC236}">
                <a16:creationId xmlns:a16="http://schemas.microsoft.com/office/drawing/2014/main" id="{117F1BC0-A15F-3090-47D8-DAAB9DE5C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381000"/>
            <a:ext cx="5354638" cy="857250"/>
          </a:xfrm>
        </p:spPr>
        <p:txBody>
          <a:bodyPr/>
          <a:lstStyle/>
          <a:p>
            <a:r>
              <a:rPr lang="sv-SE" altLang="en-SE">
                <a:ea typeface="ＭＳ Ｐゴシック" panose="020B0600070205080204" pitchFamily="34" charset="-128"/>
              </a:rPr>
              <a:t>CDS-EL Components installation in Tunnel</a:t>
            </a:r>
            <a:br>
              <a:rPr lang="sv-SE" altLang="en-SE">
                <a:ea typeface="ＭＳ Ｐゴシック" panose="020B0600070205080204" pitchFamily="34" charset="-128"/>
              </a:rPr>
            </a:br>
            <a:endParaRPr lang="sv-SE" altLang="en-SE">
              <a:ea typeface="ＭＳ Ｐゴシック" panose="020B0600070205080204" pitchFamily="34" charset="-128"/>
            </a:endParaRPr>
          </a:p>
        </p:txBody>
      </p:sp>
      <p:sp>
        <p:nvSpPr>
          <p:cNvPr id="55298" name="Slide Number Placeholder 3">
            <a:extLst>
              <a:ext uri="{FF2B5EF4-FFF2-40B4-BE49-F238E27FC236}">
                <a16:creationId xmlns:a16="http://schemas.microsoft.com/office/drawing/2014/main" id="{B6626AEE-888C-989B-13E2-CE7F528D7F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9FC2C4F-4C33-4044-B100-AC1ED2565CE6}" type="slidenum">
              <a:rPr lang="sv-SE" altLang="en-SE">
                <a:solidFill>
                  <a:srgbClr val="898989"/>
                </a:solidFill>
                <a:latin typeface="Calibri" panose="020F0502020204030204" pitchFamily="34" charset="0"/>
              </a:rPr>
              <a:pPr/>
              <a:t>22</a:t>
            </a:fld>
            <a:endParaRPr lang="sv-SE" altLang="en-SE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55299" name="Picture 4">
            <a:extLst>
              <a:ext uri="{FF2B5EF4-FFF2-40B4-BE49-F238E27FC236}">
                <a16:creationId xmlns:a16="http://schemas.microsoft.com/office/drawing/2014/main" id="{06B4B4EB-351C-DB21-037E-F681614B0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485900"/>
            <a:ext cx="71628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D4971B-376E-6F4E-2F48-DF9C85F72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Winter 2025</a:t>
            </a:r>
            <a:endParaRPr lang="sv-S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277E0C-8EC8-D887-2077-E848575DE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Lecture 11 Distribution Systems</a:t>
            </a:r>
            <a:endParaRPr lang="sv-SE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>
            <a:extLst>
              <a:ext uri="{FF2B5EF4-FFF2-40B4-BE49-F238E27FC236}">
                <a16:creationId xmlns:a16="http://schemas.microsoft.com/office/drawing/2014/main" id="{31782AFC-1542-4525-06DE-C67C836D8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00025"/>
            <a:ext cx="7138988" cy="1143000"/>
          </a:xfrm>
        </p:spPr>
        <p:txBody>
          <a:bodyPr/>
          <a:lstStyle/>
          <a:p>
            <a:r>
              <a:rPr lang="sv-SE" altLang="en-SE">
                <a:ea typeface="ＭＳ Ｐゴシック" panose="020B0600070205080204" pitchFamily="34" charset="-128"/>
              </a:rPr>
              <a:t>Distribution System Example : LCLS II</a:t>
            </a:r>
          </a:p>
        </p:txBody>
      </p:sp>
      <p:sp>
        <p:nvSpPr>
          <p:cNvPr id="56322" name="Date Placeholder 3">
            <a:extLst>
              <a:ext uri="{FF2B5EF4-FFF2-40B4-BE49-F238E27FC236}">
                <a16:creationId xmlns:a16="http://schemas.microsoft.com/office/drawing/2014/main" id="{6151BA62-E5F5-E45B-0EAF-FCB36389591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sv-SE" altLang="en-SE">
                <a:solidFill>
                  <a:srgbClr val="898989"/>
                </a:solidFill>
                <a:latin typeface="Calibri" panose="020F0502020204030204" pitchFamily="34" charset="0"/>
              </a:rPr>
              <a:t>Winter 2025</a:t>
            </a:r>
          </a:p>
        </p:txBody>
      </p:sp>
      <p:sp>
        <p:nvSpPr>
          <p:cNvPr id="56323" name="Footer Placeholder 4">
            <a:extLst>
              <a:ext uri="{FF2B5EF4-FFF2-40B4-BE49-F238E27FC236}">
                <a16:creationId xmlns:a16="http://schemas.microsoft.com/office/drawing/2014/main" id="{DB7517C3-4828-8FB1-58FE-0D08DC3B5F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sv-SE" altLang="en-SE">
                <a:solidFill>
                  <a:srgbClr val="898989"/>
                </a:solidFill>
                <a:latin typeface="Calibri" panose="020F0502020204030204" pitchFamily="34" charset="0"/>
              </a:rPr>
              <a:t>Lecture 11 Distribution Systems</a:t>
            </a:r>
          </a:p>
        </p:txBody>
      </p:sp>
      <p:sp>
        <p:nvSpPr>
          <p:cNvPr id="56324" name="Slide Number Placeholder 5">
            <a:extLst>
              <a:ext uri="{FF2B5EF4-FFF2-40B4-BE49-F238E27FC236}">
                <a16:creationId xmlns:a16="http://schemas.microsoft.com/office/drawing/2014/main" id="{35D1E64E-6F45-975D-E830-03FDC5CBF5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39B19CA-6E8B-C34B-8848-52D7731EB184}" type="slidenum">
              <a:rPr lang="sv-SE" altLang="sv-SE">
                <a:solidFill>
                  <a:srgbClr val="898989"/>
                </a:solidFill>
                <a:latin typeface="Calibri" panose="020F0502020204030204" pitchFamily="34" charset="0"/>
              </a:rPr>
              <a:pPr/>
              <a:t>23</a:t>
            </a:fld>
            <a:endParaRPr lang="sv-SE" altLang="sv-SE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56325" name="Picture 6">
            <a:extLst>
              <a:ext uri="{FF2B5EF4-FFF2-40B4-BE49-F238E27FC236}">
                <a16:creationId xmlns:a16="http://schemas.microsoft.com/office/drawing/2014/main" id="{21668586-C7F9-D502-9E4F-2F7C7598A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1450"/>
            <a:ext cx="7910513" cy="541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>
            <a:extLst>
              <a:ext uri="{FF2B5EF4-FFF2-40B4-BE49-F238E27FC236}">
                <a16:creationId xmlns:a16="http://schemas.microsoft.com/office/drawing/2014/main" id="{65CC16E1-EC33-6686-E4FF-484DF87D8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6213" y="274638"/>
            <a:ext cx="7138987" cy="1143000"/>
          </a:xfrm>
        </p:spPr>
        <p:txBody>
          <a:bodyPr/>
          <a:lstStyle/>
          <a:p>
            <a:r>
              <a:rPr lang="sv-SE" altLang="en-SE">
                <a:ea typeface="ＭＳ Ｐゴシック" panose="020B0600070205080204" pitchFamily="34" charset="-128"/>
              </a:rPr>
              <a:t>LCLS II Feedcaps 2 and 4</a:t>
            </a:r>
            <a:br>
              <a:rPr lang="sv-SE" altLang="en-SE">
                <a:ea typeface="ＭＳ Ｐゴシック" panose="020B0600070205080204" pitchFamily="34" charset="-128"/>
              </a:rPr>
            </a:br>
            <a:r>
              <a:rPr lang="sv-SE" altLang="en-SE">
                <a:ea typeface="ＭＳ Ｐゴシック" panose="020B0600070205080204" pitchFamily="34" charset="-128"/>
              </a:rPr>
              <a:t>A. Klebaner (FNAL) &amp; DEMACO</a:t>
            </a:r>
          </a:p>
        </p:txBody>
      </p:sp>
      <p:sp>
        <p:nvSpPr>
          <p:cNvPr id="57346" name="Date Placeholder 3">
            <a:extLst>
              <a:ext uri="{FF2B5EF4-FFF2-40B4-BE49-F238E27FC236}">
                <a16:creationId xmlns:a16="http://schemas.microsoft.com/office/drawing/2014/main" id="{E0C66615-A6EA-2815-CC73-5AAC3503DE7A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sv-SE" altLang="en-SE">
                <a:solidFill>
                  <a:srgbClr val="898989"/>
                </a:solidFill>
                <a:latin typeface="Calibri" panose="020F0502020204030204" pitchFamily="34" charset="0"/>
              </a:rPr>
              <a:t>Winter 2025</a:t>
            </a:r>
          </a:p>
        </p:txBody>
      </p:sp>
      <p:sp>
        <p:nvSpPr>
          <p:cNvPr id="57347" name="Footer Placeholder 4">
            <a:extLst>
              <a:ext uri="{FF2B5EF4-FFF2-40B4-BE49-F238E27FC236}">
                <a16:creationId xmlns:a16="http://schemas.microsoft.com/office/drawing/2014/main" id="{C1C29C4D-CB57-8604-509B-E3709974EC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sv-SE" altLang="en-SE">
                <a:solidFill>
                  <a:srgbClr val="898989"/>
                </a:solidFill>
                <a:latin typeface="Calibri" panose="020F0502020204030204" pitchFamily="34" charset="0"/>
              </a:rPr>
              <a:t>Lecture 11 Distribution Systems</a:t>
            </a:r>
          </a:p>
        </p:txBody>
      </p:sp>
      <p:sp>
        <p:nvSpPr>
          <p:cNvPr id="57348" name="Slide Number Placeholder 5">
            <a:extLst>
              <a:ext uri="{FF2B5EF4-FFF2-40B4-BE49-F238E27FC236}">
                <a16:creationId xmlns:a16="http://schemas.microsoft.com/office/drawing/2014/main" id="{BD5731CE-3221-582F-61B9-35BC1FAED2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3F070B6-EF26-A349-9CEA-AED1C8B42AD5}" type="slidenum">
              <a:rPr lang="sv-SE" altLang="sv-SE">
                <a:solidFill>
                  <a:srgbClr val="898989"/>
                </a:solidFill>
                <a:latin typeface="Calibri" panose="020F0502020204030204" pitchFamily="34" charset="0"/>
              </a:rPr>
              <a:pPr/>
              <a:t>24</a:t>
            </a:fld>
            <a:endParaRPr lang="sv-SE" altLang="sv-SE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57349" name="Picture 7">
            <a:extLst>
              <a:ext uri="{FF2B5EF4-FFF2-40B4-BE49-F238E27FC236}">
                <a16:creationId xmlns:a16="http://schemas.microsoft.com/office/drawing/2014/main" id="{072AEC53-3E60-041D-FFB5-421885C81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417638"/>
            <a:ext cx="8001000" cy="562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Date Placeholder 3">
            <a:extLst>
              <a:ext uri="{FF2B5EF4-FFF2-40B4-BE49-F238E27FC236}">
                <a16:creationId xmlns:a16="http://schemas.microsoft.com/office/drawing/2014/main" id="{9536D8E8-D902-864B-3AAC-8027B6C476E5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sv-SE" altLang="en-SE">
                <a:solidFill>
                  <a:srgbClr val="898989"/>
                </a:solidFill>
                <a:latin typeface="Calibri" panose="020F0502020204030204" pitchFamily="34" charset="0"/>
              </a:rPr>
              <a:t>Winter 2025</a:t>
            </a:r>
          </a:p>
        </p:txBody>
      </p:sp>
      <p:sp>
        <p:nvSpPr>
          <p:cNvPr id="58370" name="Footer Placeholder 4">
            <a:extLst>
              <a:ext uri="{FF2B5EF4-FFF2-40B4-BE49-F238E27FC236}">
                <a16:creationId xmlns:a16="http://schemas.microsoft.com/office/drawing/2014/main" id="{3620A76F-A24B-BC9E-4B43-C9E8A60FA8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sv-SE" altLang="en-SE">
                <a:solidFill>
                  <a:srgbClr val="898989"/>
                </a:solidFill>
                <a:latin typeface="Calibri" panose="020F0502020204030204" pitchFamily="34" charset="0"/>
              </a:rPr>
              <a:t>Lecture 11 Distribution Systems</a:t>
            </a:r>
          </a:p>
        </p:txBody>
      </p:sp>
      <p:sp>
        <p:nvSpPr>
          <p:cNvPr id="58371" name="Slide Number Placeholder 5">
            <a:extLst>
              <a:ext uri="{FF2B5EF4-FFF2-40B4-BE49-F238E27FC236}">
                <a16:creationId xmlns:a16="http://schemas.microsoft.com/office/drawing/2014/main" id="{FB4187AB-1411-E78B-2002-7F28DCF1A2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918EF9B-650C-F645-B11C-160F87A24AB5}" type="slidenum">
              <a:rPr lang="sv-SE" altLang="sv-SE">
                <a:solidFill>
                  <a:srgbClr val="898989"/>
                </a:solidFill>
                <a:latin typeface="Calibri" panose="020F0502020204030204" pitchFamily="34" charset="0"/>
              </a:rPr>
              <a:pPr/>
              <a:t>25</a:t>
            </a:fld>
            <a:endParaRPr lang="sv-SE" altLang="sv-SE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58372" name="Picture 6">
            <a:extLst>
              <a:ext uri="{FF2B5EF4-FFF2-40B4-BE49-F238E27FC236}">
                <a16:creationId xmlns:a16="http://schemas.microsoft.com/office/drawing/2014/main" id="{1EE14000-29BC-62AD-8D4A-EF4FA619A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6850"/>
            <a:ext cx="9144000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>
            <a:extLst>
              <a:ext uri="{FF2B5EF4-FFF2-40B4-BE49-F238E27FC236}">
                <a16:creationId xmlns:a16="http://schemas.microsoft.com/office/drawing/2014/main" id="{E8857019-944E-A48D-74DF-04FC5A1BD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1775" y="187325"/>
            <a:ext cx="7138988" cy="1143000"/>
          </a:xfrm>
        </p:spPr>
        <p:txBody>
          <a:bodyPr/>
          <a:lstStyle/>
          <a:p>
            <a:r>
              <a:rPr lang="sv-SE" altLang="en-SE">
                <a:ea typeface="ＭＳ Ｐゴシック" panose="020B0600070205080204" pitchFamily="34" charset="-128"/>
              </a:rPr>
              <a:t>Distribution or Valve Boxes</a:t>
            </a:r>
          </a:p>
        </p:txBody>
      </p:sp>
      <p:sp>
        <p:nvSpPr>
          <p:cNvPr id="59394" name="Content Placeholder 2">
            <a:extLst>
              <a:ext uri="{FF2B5EF4-FFF2-40B4-BE49-F238E27FC236}">
                <a16:creationId xmlns:a16="http://schemas.microsoft.com/office/drawing/2014/main" id="{A2DF5625-7A95-BD69-7D77-4AF5716B8D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altLang="en-SE" sz="2000">
                <a:solidFill>
                  <a:schemeClr val="tx1"/>
                </a:solidFill>
                <a:ea typeface="ＭＳ Ｐゴシック" panose="020B0600070205080204" pitchFamily="34" charset="-128"/>
              </a:rPr>
              <a:t>Provide connections between cryoplants, components to be cooled and transfer lines</a:t>
            </a:r>
          </a:p>
          <a:p>
            <a:r>
              <a:rPr lang="sv-SE" altLang="en-SE" sz="2000">
                <a:solidFill>
                  <a:schemeClr val="tx1"/>
                </a:solidFill>
                <a:ea typeface="ＭＳ Ｐゴシック" panose="020B0600070205080204" pitchFamily="34" charset="-128"/>
              </a:rPr>
              <a:t>End Boxes and Feed Boxes at the ends of cryogenic sections</a:t>
            </a:r>
          </a:p>
          <a:p>
            <a:r>
              <a:rPr lang="sv-SE" altLang="en-SE" sz="2000">
                <a:solidFill>
                  <a:schemeClr val="tx1"/>
                </a:solidFill>
                <a:ea typeface="ＭＳ Ｐゴシック" panose="020B0600070205080204" pitchFamily="34" charset="-128"/>
              </a:rPr>
              <a:t>Generally complicated, custom designed components. They may contain:</a:t>
            </a:r>
          </a:p>
          <a:p>
            <a:pPr lvl="1"/>
            <a:r>
              <a:rPr lang="sv-SE" altLang="en-SE" sz="2000">
                <a:solidFill>
                  <a:schemeClr val="tx1"/>
                </a:solidFill>
                <a:ea typeface="ＭＳ Ｐゴシック" panose="020B0600070205080204" pitchFamily="34" charset="-128"/>
              </a:rPr>
              <a:t>Valves: control, shut off, relief etc</a:t>
            </a:r>
          </a:p>
          <a:p>
            <a:pPr lvl="1"/>
            <a:r>
              <a:rPr lang="sv-SE" altLang="en-SE" sz="2000">
                <a:solidFill>
                  <a:schemeClr val="tx1"/>
                </a:solidFill>
                <a:ea typeface="ＭＳ Ｐゴシック" panose="020B0600070205080204" pitchFamily="34" charset="-128"/>
              </a:rPr>
              <a:t>Heat exchangers</a:t>
            </a:r>
          </a:p>
          <a:p>
            <a:pPr lvl="1"/>
            <a:r>
              <a:rPr lang="sv-SE" altLang="en-SE" sz="2000">
                <a:solidFill>
                  <a:schemeClr val="tx1"/>
                </a:solidFill>
                <a:ea typeface="ＭＳ Ｐゴシック" panose="020B0600070205080204" pitchFamily="34" charset="-128"/>
              </a:rPr>
              <a:t>Liquid reservoirs</a:t>
            </a:r>
          </a:p>
          <a:p>
            <a:pPr lvl="1"/>
            <a:r>
              <a:rPr lang="sv-SE" altLang="en-SE" sz="2000">
                <a:solidFill>
                  <a:schemeClr val="tx1"/>
                </a:solidFill>
                <a:ea typeface="ＭＳ Ｐゴシック" panose="020B0600070205080204" pitchFamily="34" charset="-128"/>
              </a:rPr>
              <a:t>Heaters</a:t>
            </a:r>
          </a:p>
          <a:p>
            <a:pPr lvl="1"/>
            <a:r>
              <a:rPr lang="sv-SE" altLang="en-SE" sz="2000">
                <a:solidFill>
                  <a:schemeClr val="tx1"/>
                </a:solidFill>
                <a:ea typeface="ＭＳ Ｐゴシック" panose="020B0600070205080204" pitchFamily="34" charset="-128"/>
              </a:rPr>
              <a:t>Instrumentation</a:t>
            </a:r>
          </a:p>
          <a:p>
            <a:pPr lvl="1"/>
            <a:r>
              <a:rPr lang="sv-SE" altLang="en-SE" sz="2000">
                <a:solidFill>
                  <a:schemeClr val="tx1"/>
                </a:solidFill>
                <a:ea typeface="ＭＳ Ｐゴシック" panose="020B0600070205080204" pitchFamily="34" charset="-128"/>
              </a:rPr>
              <a:t>Current leads</a:t>
            </a:r>
          </a:p>
          <a:p>
            <a:pPr lvl="1"/>
            <a:r>
              <a:rPr lang="sv-SE" altLang="en-SE" sz="2000">
                <a:solidFill>
                  <a:schemeClr val="tx1"/>
                </a:solidFill>
                <a:ea typeface="ＭＳ Ｐゴシック" panose="020B0600070205080204" pitchFamily="34" charset="-128"/>
              </a:rPr>
              <a:t>Connections to warm systems</a:t>
            </a:r>
          </a:p>
        </p:txBody>
      </p:sp>
      <p:sp>
        <p:nvSpPr>
          <p:cNvPr id="59395" name="Date Placeholder 3">
            <a:extLst>
              <a:ext uri="{FF2B5EF4-FFF2-40B4-BE49-F238E27FC236}">
                <a16:creationId xmlns:a16="http://schemas.microsoft.com/office/drawing/2014/main" id="{B572BB23-527C-9B5D-02FE-7529AFA3CD51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sv-SE" altLang="en-SE">
                <a:solidFill>
                  <a:srgbClr val="898989"/>
                </a:solidFill>
                <a:latin typeface="Calibri" panose="020F0502020204030204" pitchFamily="34" charset="0"/>
              </a:rPr>
              <a:t>Winter 2025</a:t>
            </a:r>
          </a:p>
        </p:txBody>
      </p:sp>
      <p:sp>
        <p:nvSpPr>
          <p:cNvPr id="59396" name="Footer Placeholder 4">
            <a:extLst>
              <a:ext uri="{FF2B5EF4-FFF2-40B4-BE49-F238E27FC236}">
                <a16:creationId xmlns:a16="http://schemas.microsoft.com/office/drawing/2014/main" id="{D8B9FA1D-6B1A-224E-BCD1-C343AC2402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sv-SE" altLang="en-SE">
                <a:solidFill>
                  <a:srgbClr val="898989"/>
                </a:solidFill>
                <a:latin typeface="Calibri" panose="020F0502020204030204" pitchFamily="34" charset="0"/>
              </a:rPr>
              <a:t>Lecture 11 Distribution Systems</a:t>
            </a:r>
          </a:p>
        </p:txBody>
      </p:sp>
      <p:sp>
        <p:nvSpPr>
          <p:cNvPr id="59397" name="Slide Number Placeholder 5">
            <a:extLst>
              <a:ext uri="{FF2B5EF4-FFF2-40B4-BE49-F238E27FC236}">
                <a16:creationId xmlns:a16="http://schemas.microsoft.com/office/drawing/2014/main" id="{8FC5C95F-7B7E-AE16-8FFE-3DA83079F8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DCF1005-8DD5-B243-A31D-68405D4B041E}" type="slidenum">
              <a:rPr lang="sv-SE" altLang="sv-SE">
                <a:solidFill>
                  <a:srgbClr val="898989"/>
                </a:solidFill>
                <a:latin typeface="Calibri" panose="020F0502020204030204" pitchFamily="34" charset="0"/>
              </a:rPr>
              <a:pPr/>
              <a:t>26</a:t>
            </a:fld>
            <a:endParaRPr lang="sv-SE" altLang="sv-SE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Date Placeholder 3">
            <a:extLst>
              <a:ext uri="{FF2B5EF4-FFF2-40B4-BE49-F238E27FC236}">
                <a16:creationId xmlns:a16="http://schemas.microsoft.com/office/drawing/2014/main" id="{D5218A47-3876-196A-1030-0AF058DD583E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sv-SE" altLang="en-SE">
                <a:solidFill>
                  <a:srgbClr val="898989"/>
                </a:solidFill>
                <a:latin typeface="Calibri" panose="020F0502020204030204" pitchFamily="34" charset="0"/>
              </a:rPr>
              <a:t>Winter 2025</a:t>
            </a:r>
          </a:p>
        </p:txBody>
      </p:sp>
      <p:sp>
        <p:nvSpPr>
          <p:cNvPr id="60418" name="Footer Placeholder 4">
            <a:extLst>
              <a:ext uri="{FF2B5EF4-FFF2-40B4-BE49-F238E27FC236}">
                <a16:creationId xmlns:a16="http://schemas.microsoft.com/office/drawing/2014/main" id="{8BBC528E-28F2-796A-9EA0-2D3D5A51BE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sv-SE" altLang="en-SE">
                <a:solidFill>
                  <a:srgbClr val="898989"/>
                </a:solidFill>
                <a:latin typeface="Calibri" panose="020F0502020204030204" pitchFamily="34" charset="0"/>
              </a:rPr>
              <a:t>Lecture 11 Distribution Systems</a:t>
            </a:r>
          </a:p>
        </p:txBody>
      </p:sp>
      <p:sp>
        <p:nvSpPr>
          <p:cNvPr id="60419" name="Slide Number Placeholder 5">
            <a:extLst>
              <a:ext uri="{FF2B5EF4-FFF2-40B4-BE49-F238E27FC236}">
                <a16:creationId xmlns:a16="http://schemas.microsoft.com/office/drawing/2014/main" id="{4F8E12D6-0318-1521-8520-5AA7EEB725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89D1158-60D7-D74F-9DB5-17C2DE52BB0F}" type="slidenum">
              <a:rPr lang="sv-SE" altLang="sv-SE">
                <a:solidFill>
                  <a:srgbClr val="898989"/>
                </a:solidFill>
                <a:latin typeface="Calibri" panose="020F0502020204030204" pitchFamily="34" charset="0"/>
              </a:rPr>
              <a:pPr/>
              <a:t>27</a:t>
            </a:fld>
            <a:endParaRPr lang="sv-SE" altLang="sv-SE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60420" name="Picture 6">
            <a:extLst>
              <a:ext uri="{FF2B5EF4-FFF2-40B4-BE49-F238E27FC236}">
                <a16:creationId xmlns:a16="http://schemas.microsoft.com/office/drawing/2014/main" id="{117B2D3C-B3FC-60C9-AF7B-917A55D39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3" y="1447800"/>
            <a:ext cx="8212137" cy="542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1" name="TextBox 7">
            <a:extLst>
              <a:ext uri="{FF2B5EF4-FFF2-40B4-BE49-F238E27FC236}">
                <a16:creationId xmlns:a16="http://schemas.microsoft.com/office/drawing/2014/main" id="{99FB7FBA-B744-DAD2-207F-C8044625F3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8900" y="381000"/>
            <a:ext cx="2463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sv-SE" altLang="en-SE" sz="3200">
                <a:solidFill>
                  <a:schemeClr val="bg1"/>
                </a:solidFill>
              </a:rPr>
              <a:t>Example # 1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>
            <a:extLst>
              <a:ext uri="{FF2B5EF4-FFF2-40B4-BE49-F238E27FC236}">
                <a16:creationId xmlns:a16="http://schemas.microsoft.com/office/drawing/2014/main" id="{7F9BEBBE-EEBF-0711-2763-8C856AC95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9850" y="274638"/>
            <a:ext cx="7138988" cy="1143000"/>
          </a:xfrm>
        </p:spPr>
        <p:txBody>
          <a:bodyPr/>
          <a:lstStyle/>
          <a:p>
            <a:r>
              <a:rPr lang="sv-SE" altLang="en-SE">
                <a:ea typeface="ＭＳ Ｐゴシック" panose="020B0600070205080204" pitchFamily="34" charset="-128"/>
              </a:rPr>
              <a:t>Example # 2</a:t>
            </a:r>
          </a:p>
        </p:txBody>
      </p:sp>
      <p:sp>
        <p:nvSpPr>
          <p:cNvPr id="61442" name="Date Placeholder 3">
            <a:extLst>
              <a:ext uri="{FF2B5EF4-FFF2-40B4-BE49-F238E27FC236}">
                <a16:creationId xmlns:a16="http://schemas.microsoft.com/office/drawing/2014/main" id="{CBADE8FB-0620-C785-AD34-A1B9BEE8B3DE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sv-SE" altLang="en-SE">
                <a:solidFill>
                  <a:srgbClr val="898989"/>
                </a:solidFill>
                <a:latin typeface="Calibri" panose="020F0502020204030204" pitchFamily="34" charset="0"/>
              </a:rPr>
              <a:t>Winter 2025</a:t>
            </a:r>
          </a:p>
        </p:txBody>
      </p:sp>
      <p:sp>
        <p:nvSpPr>
          <p:cNvPr id="61443" name="Footer Placeholder 4">
            <a:extLst>
              <a:ext uri="{FF2B5EF4-FFF2-40B4-BE49-F238E27FC236}">
                <a16:creationId xmlns:a16="http://schemas.microsoft.com/office/drawing/2014/main" id="{1ABB7DE4-6A57-5B63-E708-4C3E9A1108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sv-SE" altLang="en-SE">
                <a:solidFill>
                  <a:srgbClr val="898989"/>
                </a:solidFill>
                <a:latin typeface="Calibri" panose="020F0502020204030204" pitchFamily="34" charset="0"/>
              </a:rPr>
              <a:t>Lecture 11 Distribution Systems</a:t>
            </a:r>
          </a:p>
        </p:txBody>
      </p:sp>
      <p:sp>
        <p:nvSpPr>
          <p:cNvPr id="61444" name="Slide Number Placeholder 5">
            <a:extLst>
              <a:ext uri="{FF2B5EF4-FFF2-40B4-BE49-F238E27FC236}">
                <a16:creationId xmlns:a16="http://schemas.microsoft.com/office/drawing/2014/main" id="{5C40988E-4BA2-D3B1-654A-315028B4E8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433FE55-B7B1-4444-BF54-D6FCC39F9110}" type="slidenum">
              <a:rPr lang="sv-SE" altLang="sv-SE">
                <a:solidFill>
                  <a:srgbClr val="898989"/>
                </a:solidFill>
                <a:latin typeface="Calibri" panose="020F0502020204030204" pitchFamily="34" charset="0"/>
              </a:rPr>
              <a:pPr/>
              <a:t>28</a:t>
            </a:fld>
            <a:endParaRPr lang="sv-SE" altLang="sv-SE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61445" name="Picture 6">
            <a:extLst>
              <a:ext uri="{FF2B5EF4-FFF2-40B4-BE49-F238E27FC236}">
                <a16:creationId xmlns:a16="http://schemas.microsoft.com/office/drawing/2014/main" id="{5FCA0195-AC9F-8FE3-A0C5-38C769D8E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3" y="1417638"/>
            <a:ext cx="7813675" cy="532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Date Placeholder 3">
            <a:extLst>
              <a:ext uri="{FF2B5EF4-FFF2-40B4-BE49-F238E27FC236}">
                <a16:creationId xmlns:a16="http://schemas.microsoft.com/office/drawing/2014/main" id="{67D3A588-370A-B4E0-2978-C00C20DC98CF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sv-SE" altLang="en-SE">
                <a:solidFill>
                  <a:srgbClr val="898989"/>
                </a:solidFill>
                <a:latin typeface="Calibri" panose="020F0502020204030204" pitchFamily="34" charset="0"/>
              </a:rPr>
              <a:t>Winter 2025</a:t>
            </a:r>
          </a:p>
        </p:txBody>
      </p:sp>
      <p:sp>
        <p:nvSpPr>
          <p:cNvPr id="62466" name="Footer Placeholder 4">
            <a:extLst>
              <a:ext uri="{FF2B5EF4-FFF2-40B4-BE49-F238E27FC236}">
                <a16:creationId xmlns:a16="http://schemas.microsoft.com/office/drawing/2014/main" id="{6AFC0B2E-6D40-3E50-4BFE-408A3523CE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sv-SE" altLang="en-SE">
                <a:solidFill>
                  <a:srgbClr val="898989"/>
                </a:solidFill>
                <a:latin typeface="Calibri" panose="020F0502020204030204" pitchFamily="34" charset="0"/>
              </a:rPr>
              <a:t>Lecture 11 Distribution Systems</a:t>
            </a:r>
          </a:p>
        </p:txBody>
      </p:sp>
      <p:sp>
        <p:nvSpPr>
          <p:cNvPr id="62467" name="Slide Number Placeholder 5">
            <a:extLst>
              <a:ext uri="{FF2B5EF4-FFF2-40B4-BE49-F238E27FC236}">
                <a16:creationId xmlns:a16="http://schemas.microsoft.com/office/drawing/2014/main" id="{CF3AA682-2184-45AB-5AE5-5005D54C2A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98D76FB-1807-8A4D-BFF0-88DB7CBE500B}" type="slidenum">
              <a:rPr lang="sv-SE" altLang="sv-SE">
                <a:solidFill>
                  <a:srgbClr val="898989"/>
                </a:solidFill>
                <a:latin typeface="Calibri" panose="020F0502020204030204" pitchFamily="34" charset="0"/>
              </a:rPr>
              <a:pPr/>
              <a:t>29</a:t>
            </a:fld>
            <a:endParaRPr lang="sv-SE" altLang="sv-SE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62468" name="Picture 6">
            <a:extLst>
              <a:ext uri="{FF2B5EF4-FFF2-40B4-BE49-F238E27FC236}">
                <a16:creationId xmlns:a16="http://schemas.microsoft.com/office/drawing/2014/main" id="{91221CBE-40FD-E24E-76B2-91ED85F14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263" y="0"/>
            <a:ext cx="65357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2">
            <a:extLst>
              <a:ext uri="{FF2B5EF4-FFF2-40B4-BE49-F238E27FC236}">
                <a16:creationId xmlns:a16="http://schemas.microsoft.com/office/drawing/2014/main" id="{4F4D4BDD-8C9D-3F5F-00DC-4643DD055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228600"/>
            <a:ext cx="7138988" cy="1143000"/>
          </a:xfrm>
        </p:spPr>
        <p:txBody>
          <a:bodyPr/>
          <a:lstStyle/>
          <a:p>
            <a:r>
              <a:rPr lang="en-US" altLang="sv-SE">
                <a:ea typeface="ＭＳ Ｐゴシック" panose="020B0600070205080204" pitchFamily="34" charset="-128"/>
              </a:rPr>
              <a:t>Transfer Lines</a:t>
            </a:r>
          </a:p>
        </p:txBody>
      </p:sp>
      <p:sp>
        <p:nvSpPr>
          <p:cNvPr id="21506" name="Content Placeholder 1">
            <a:extLst>
              <a:ext uri="{FF2B5EF4-FFF2-40B4-BE49-F238E27FC236}">
                <a16:creationId xmlns:a16="http://schemas.microsoft.com/office/drawing/2014/main" id="{52E42902-2656-19BE-60FF-67636B24C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447800"/>
            <a:ext cx="8610600" cy="4525963"/>
          </a:xfrm>
        </p:spPr>
        <p:txBody>
          <a:bodyPr/>
          <a:lstStyle/>
          <a:p>
            <a:pPr eaLnBrk="1" hangingPunct="1"/>
            <a:r>
              <a:rPr lang="en-US" altLang="sv-SE">
                <a:solidFill>
                  <a:srgbClr val="000000"/>
                </a:solidFill>
                <a:ea typeface="ＭＳ Ｐゴシック" panose="020B0600070205080204" pitchFamily="34" charset="-128"/>
              </a:rPr>
              <a:t>Vital part of a cryogenic system</a:t>
            </a:r>
          </a:p>
          <a:p>
            <a:pPr lvl="1" eaLnBrk="1" hangingPunct="1"/>
            <a:r>
              <a:rPr lang="en-US" altLang="sv-SE">
                <a:solidFill>
                  <a:srgbClr val="000000"/>
                </a:solidFill>
                <a:ea typeface="ＭＳ Ｐゴシック" panose="020B0600070205080204" pitchFamily="34" charset="-128"/>
              </a:rPr>
              <a:t>Transfers cryogenic fluids between components</a:t>
            </a:r>
          </a:p>
          <a:p>
            <a:pPr lvl="1" eaLnBrk="1" hangingPunct="1"/>
            <a:r>
              <a:rPr lang="en-US" altLang="sv-SE">
                <a:solidFill>
                  <a:srgbClr val="000000"/>
                </a:solidFill>
                <a:ea typeface="ＭＳ Ｐゴシック" panose="020B0600070205080204" pitchFamily="34" charset="-128"/>
              </a:rPr>
              <a:t>Essentially a long cryostat</a:t>
            </a:r>
          </a:p>
          <a:p>
            <a:pPr lvl="1" eaLnBrk="1" hangingPunct="1"/>
            <a:r>
              <a:rPr lang="en-US" altLang="sv-SE">
                <a:solidFill>
                  <a:srgbClr val="000000"/>
                </a:solidFill>
                <a:ea typeface="ＭＳ Ｐゴシック" panose="020B0600070205080204" pitchFamily="34" charset="-128"/>
              </a:rPr>
              <a:t>Can be a significant part of system cost and heat leak</a:t>
            </a:r>
          </a:p>
          <a:p>
            <a:pPr lvl="1" eaLnBrk="1" hangingPunct="1"/>
            <a:r>
              <a:rPr lang="en-US" altLang="sv-SE">
                <a:solidFill>
                  <a:srgbClr val="000000"/>
                </a:solidFill>
                <a:ea typeface="ＭＳ Ｐゴシック" panose="020B0600070205080204" pitchFamily="34" charset="-128"/>
              </a:rPr>
              <a:t>Can be acquired commercially or custom built</a:t>
            </a:r>
          </a:p>
          <a:p>
            <a:pPr eaLnBrk="1" hangingPunct="1"/>
            <a:r>
              <a:rPr lang="en-US" altLang="sv-SE">
                <a:solidFill>
                  <a:srgbClr val="000000"/>
                </a:solidFill>
                <a:ea typeface="ＭＳ Ｐゴシック" panose="020B0600070205080204" pitchFamily="34" charset="-128"/>
              </a:rPr>
              <a:t>Key design issues</a:t>
            </a:r>
          </a:p>
          <a:p>
            <a:pPr lvl="1" eaLnBrk="1" hangingPunct="1"/>
            <a:r>
              <a:rPr lang="en-US" altLang="sv-SE">
                <a:solidFill>
                  <a:srgbClr val="000000"/>
                </a:solidFill>
                <a:ea typeface="ＭＳ Ｐゴシック" panose="020B0600070205080204" pitchFamily="34" charset="-128"/>
              </a:rPr>
              <a:t>Thermal contraction (significant due to long lengths)</a:t>
            </a:r>
          </a:p>
          <a:p>
            <a:pPr lvl="1" eaLnBrk="1" hangingPunct="1"/>
            <a:r>
              <a:rPr lang="en-US" altLang="sv-SE">
                <a:solidFill>
                  <a:srgbClr val="000000"/>
                </a:solidFill>
                <a:ea typeface="ＭＳ Ｐゴシック" panose="020B0600070205080204" pitchFamily="34" charset="-128"/>
              </a:rPr>
              <a:t>Heat Leak (use of active thermal shields)</a:t>
            </a:r>
          </a:p>
          <a:p>
            <a:pPr lvl="1" eaLnBrk="1" hangingPunct="1"/>
            <a:r>
              <a:rPr lang="en-US" altLang="sv-SE">
                <a:solidFill>
                  <a:srgbClr val="000000"/>
                </a:solidFill>
                <a:ea typeface="ＭＳ Ｐゴシック" panose="020B0600070205080204" pitchFamily="34" charset="-128"/>
              </a:rPr>
              <a:t>Forces generated by fluid pressure, thermal contraction must be managed  so as to not impact  alignment of components</a:t>
            </a:r>
          </a:p>
          <a:p>
            <a:pPr lvl="1" eaLnBrk="1" hangingPunct="1"/>
            <a:r>
              <a:rPr lang="en-US" altLang="sv-SE">
                <a:solidFill>
                  <a:srgbClr val="000000"/>
                </a:solidFill>
                <a:ea typeface="ＭＳ Ｐゴシック" panose="020B0600070205080204" pitchFamily="34" charset="-128"/>
              </a:rPr>
              <a:t>Vacuum integrity (pump outs, relief valves and vacuum barriers)</a:t>
            </a:r>
          </a:p>
          <a:p>
            <a:pPr eaLnBrk="1" hangingPunct="1"/>
            <a:endParaRPr lang="en-US" altLang="sv-SE" sz="2000">
              <a:ea typeface="ＭＳ Ｐゴシック" panose="020B0600070205080204" pitchFamily="34" charset="-128"/>
            </a:endParaRPr>
          </a:p>
          <a:p>
            <a:endParaRPr lang="en-US" altLang="sv-SE" sz="2000">
              <a:ea typeface="ＭＳ Ｐゴシック" panose="020B0600070205080204" pitchFamily="34" charset="-128"/>
            </a:endParaRPr>
          </a:p>
        </p:txBody>
      </p:sp>
      <p:sp>
        <p:nvSpPr>
          <p:cNvPr id="21507" name="Date Placeholder 5">
            <a:extLst>
              <a:ext uri="{FF2B5EF4-FFF2-40B4-BE49-F238E27FC236}">
                <a16:creationId xmlns:a16="http://schemas.microsoft.com/office/drawing/2014/main" id="{CB6ACA4D-9FA3-FDF0-7F1D-92E99FD2298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7F7F7F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7F7F7F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7F7F7F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7F7F7F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lang="sv-SE" altLang="sv-SE" sz="1000">
                <a:solidFill>
                  <a:srgbClr val="064308"/>
                </a:solidFill>
                <a:latin typeface="Arial" panose="020B0604020202020204" pitchFamily="34" charset="0"/>
              </a:rPr>
              <a:t>Winter 2025</a:t>
            </a:r>
            <a:endParaRPr lang="en-US" altLang="sv-SE" sz="1000">
              <a:solidFill>
                <a:srgbClr val="064308"/>
              </a:solidFill>
              <a:latin typeface="Arial" panose="020B0604020202020204" pitchFamily="34" charset="0"/>
            </a:endParaRPr>
          </a:p>
        </p:txBody>
      </p:sp>
      <p:sp>
        <p:nvSpPr>
          <p:cNvPr id="21508" name="Footer Placeholder 3">
            <a:extLst>
              <a:ext uri="{FF2B5EF4-FFF2-40B4-BE49-F238E27FC236}">
                <a16:creationId xmlns:a16="http://schemas.microsoft.com/office/drawing/2014/main" id="{0A7A058A-9955-67D9-81BC-4C954DE28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7F7F7F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7F7F7F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7F7F7F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7F7F7F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altLang="sv-SE" sz="1000">
                <a:solidFill>
                  <a:srgbClr val="064308"/>
                </a:solidFill>
                <a:latin typeface="Arial" panose="020B0604020202020204" pitchFamily="34" charset="0"/>
              </a:rPr>
              <a:t>Lecture 11 Distribution Systems</a:t>
            </a:r>
          </a:p>
        </p:txBody>
      </p:sp>
      <p:sp>
        <p:nvSpPr>
          <p:cNvPr id="21509" name="Slide Number Placeholder 4">
            <a:extLst>
              <a:ext uri="{FF2B5EF4-FFF2-40B4-BE49-F238E27FC236}">
                <a16:creationId xmlns:a16="http://schemas.microsoft.com/office/drawing/2014/main" id="{FDB96DA4-5F53-3F18-AE7F-204C68686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7F7F7F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7F7F7F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7F7F7F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7F7F7F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altLang="sv-SE" sz="1000">
                <a:solidFill>
                  <a:srgbClr val="064308"/>
                </a:solidFill>
                <a:latin typeface="Arial" panose="020B0604020202020204" pitchFamily="34" charset="0"/>
              </a:rPr>
              <a:t>Slide </a:t>
            </a:r>
            <a:fld id="{B5ED3B95-7DFC-C144-87E1-8F7EFB840295}" type="slidenum">
              <a:rPr lang="en-US" altLang="sv-SE" sz="1000">
                <a:solidFill>
                  <a:srgbClr val="064308"/>
                </a:solidFill>
                <a:latin typeface="Arial" panose="020B0604020202020204" pitchFamily="34" charset="0"/>
              </a:rPr>
              <a:pPr eaLnBrk="0" hangingPunct="0">
                <a:spcBef>
                  <a:spcPct val="0"/>
                </a:spcBef>
                <a:buFontTx/>
                <a:buNone/>
              </a:pPr>
              <a:t>3</a:t>
            </a:fld>
            <a:endParaRPr lang="en-US" altLang="sv-SE" sz="1000">
              <a:solidFill>
                <a:srgbClr val="064308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>
            <a:extLst>
              <a:ext uri="{FF2B5EF4-FFF2-40B4-BE49-F238E27FC236}">
                <a16:creationId xmlns:a16="http://schemas.microsoft.com/office/drawing/2014/main" id="{A542EB94-2369-DD48-DE47-6938BF260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257175"/>
            <a:ext cx="7138988" cy="1143000"/>
          </a:xfrm>
        </p:spPr>
        <p:txBody>
          <a:bodyPr/>
          <a:lstStyle/>
          <a:p>
            <a:r>
              <a:rPr lang="sv-SE" altLang="en-SE">
                <a:ea typeface="ＭＳ Ｐゴシック" panose="020B0600070205080204" pitchFamily="34" charset="-128"/>
              </a:rPr>
              <a:t>DFBX Under Construction</a:t>
            </a:r>
          </a:p>
        </p:txBody>
      </p:sp>
      <p:sp>
        <p:nvSpPr>
          <p:cNvPr id="63490" name="Date Placeholder 3">
            <a:extLst>
              <a:ext uri="{FF2B5EF4-FFF2-40B4-BE49-F238E27FC236}">
                <a16:creationId xmlns:a16="http://schemas.microsoft.com/office/drawing/2014/main" id="{C160C2D1-BB89-D38A-358E-0669955CE88D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sv-SE" altLang="en-SE">
                <a:solidFill>
                  <a:srgbClr val="898989"/>
                </a:solidFill>
                <a:latin typeface="Calibri" panose="020F0502020204030204" pitchFamily="34" charset="0"/>
              </a:rPr>
              <a:t>Winter 2025</a:t>
            </a:r>
          </a:p>
        </p:txBody>
      </p:sp>
      <p:sp>
        <p:nvSpPr>
          <p:cNvPr id="63491" name="Footer Placeholder 4">
            <a:extLst>
              <a:ext uri="{FF2B5EF4-FFF2-40B4-BE49-F238E27FC236}">
                <a16:creationId xmlns:a16="http://schemas.microsoft.com/office/drawing/2014/main" id="{B6EC37CB-4350-9FCB-9742-B72E0D2DB5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sv-SE" altLang="en-SE">
                <a:solidFill>
                  <a:srgbClr val="898989"/>
                </a:solidFill>
                <a:latin typeface="Calibri" panose="020F0502020204030204" pitchFamily="34" charset="0"/>
              </a:rPr>
              <a:t>Lecture 11 Distribution Systems</a:t>
            </a:r>
          </a:p>
        </p:txBody>
      </p:sp>
      <p:sp>
        <p:nvSpPr>
          <p:cNvPr id="63492" name="Slide Number Placeholder 5">
            <a:extLst>
              <a:ext uri="{FF2B5EF4-FFF2-40B4-BE49-F238E27FC236}">
                <a16:creationId xmlns:a16="http://schemas.microsoft.com/office/drawing/2014/main" id="{1FDA81D4-33E5-A166-7CBA-45793CDD95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3E4BA19-97D8-7A4B-818C-0E0F94CA1C07}" type="slidenum">
              <a:rPr lang="sv-SE" altLang="sv-SE">
                <a:solidFill>
                  <a:srgbClr val="898989"/>
                </a:solidFill>
                <a:latin typeface="Calibri" panose="020F0502020204030204" pitchFamily="34" charset="0"/>
              </a:rPr>
              <a:pPr/>
              <a:t>30</a:t>
            </a:fld>
            <a:endParaRPr lang="sv-SE" altLang="sv-SE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63493" name="Picture 6">
            <a:extLst>
              <a:ext uri="{FF2B5EF4-FFF2-40B4-BE49-F238E27FC236}">
                <a16:creationId xmlns:a16="http://schemas.microsoft.com/office/drawing/2014/main" id="{A1829E03-D0A8-5A7A-DD84-2979CE503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22400"/>
            <a:ext cx="7883525" cy="530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>
            <a:extLst>
              <a:ext uri="{FF2B5EF4-FFF2-40B4-BE49-F238E27FC236}">
                <a16:creationId xmlns:a16="http://schemas.microsoft.com/office/drawing/2014/main" id="{3984B00A-B24C-CA0C-8055-952BEDB07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713" y="214313"/>
            <a:ext cx="7140575" cy="1143000"/>
          </a:xfrm>
        </p:spPr>
        <p:txBody>
          <a:bodyPr/>
          <a:lstStyle/>
          <a:p>
            <a:r>
              <a:rPr lang="sv-SE" altLang="en-SE">
                <a:ea typeface="ＭＳ Ｐゴシック" panose="020B0600070205080204" pitchFamily="34" charset="-128"/>
              </a:rPr>
              <a:t>Conclusions</a:t>
            </a:r>
          </a:p>
        </p:txBody>
      </p:sp>
      <p:sp>
        <p:nvSpPr>
          <p:cNvPr id="64514" name="Content Placeholder 2">
            <a:extLst>
              <a:ext uri="{FF2B5EF4-FFF2-40B4-BE49-F238E27FC236}">
                <a16:creationId xmlns:a16="http://schemas.microsoft.com/office/drawing/2014/main" id="{B2D16639-8875-22E2-B3F7-62616EC2E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6150"/>
          </a:xfrm>
        </p:spPr>
        <p:txBody>
          <a:bodyPr/>
          <a:lstStyle/>
          <a:p>
            <a:r>
              <a:rPr lang="sv-SE" altLang="en-SE">
                <a:solidFill>
                  <a:schemeClr val="tx1"/>
                </a:solidFill>
                <a:ea typeface="ＭＳ Ｐゴシック" panose="020B0600070205080204" pitchFamily="34" charset="-128"/>
              </a:rPr>
              <a:t>Transfer lines, distribution systems and valve boxes are an important part of cryogenic systems</a:t>
            </a:r>
          </a:p>
          <a:p>
            <a:r>
              <a:rPr lang="sv-SE" altLang="en-SE">
                <a:solidFill>
                  <a:schemeClr val="tx1"/>
                </a:solidFill>
                <a:ea typeface="ＭＳ Ｐゴシック" panose="020B0600070205080204" pitchFamily="34" charset="-128"/>
              </a:rPr>
              <a:t>They have unique challenges and may be quite complex</a:t>
            </a:r>
          </a:p>
          <a:p>
            <a:r>
              <a:rPr lang="sv-SE" altLang="en-SE">
                <a:solidFill>
                  <a:schemeClr val="tx1"/>
                </a:solidFill>
                <a:ea typeface="ＭＳ Ｐゴシック" panose="020B0600070205080204" pitchFamily="34" charset="-128"/>
              </a:rPr>
              <a:t>They can constitute a significant amount of both cost and  schedule</a:t>
            </a:r>
          </a:p>
          <a:p>
            <a:r>
              <a:rPr lang="sv-SE" altLang="en-SE">
                <a:solidFill>
                  <a:schemeClr val="tx1"/>
                </a:solidFill>
                <a:ea typeface="ＭＳ Ｐゴシック" panose="020B0600070205080204" pitchFamily="34" charset="-128"/>
              </a:rPr>
              <a:t>Do not under estimate the amount of time and money to successfully create these components</a:t>
            </a:r>
          </a:p>
          <a:p>
            <a:r>
              <a:rPr lang="sv-SE" altLang="en-SE">
                <a:solidFill>
                  <a:schemeClr val="tx1"/>
                </a:solidFill>
                <a:ea typeface="ＭＳ Ｐゴシック" panose="020B0600070205080204" pitchFamily="34" charset="-128"/>
              </a:rPr>
              <a:t>Full scale prototyping say in a test facility is highly advised to reduce risk.</a:t>
            </a:r>
          </a:p>
          <a:p>
            <a:endParaRPr lang="sv-SE" altLang="en-SE">
              <a:solidFill>
                <a:schemeClr val="tx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64515" name="Date Placeholder 3">
            <a:extLst>
              <a:ext uri="{FF2B5EF4-FFF2-40B4-BE49-F238E27FC236}">
                <a16:creationId xmlns:a16="http://schemas.microsoft.com/office/drawing/2014/main" id="{E2D7787D-0F83-45B3-F07C-D16A937DB6A8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sv-SE" altLang="en-SE">
                <a:solidFill>
                  <a:srgbClr val="898989"/>
                </a:solidFill>
                <a:latin typeface="Calibri" panose="020F0502020204030204" pitchFamily="34" charset="0"/>
              </a:rPr>
              <a:t>Winter 2025</a:t>
            </a:r>
          </a:p>
        </p:txBody>
      </p:sp>
      <p:sp>
        <p:nvSpPr>
          <p:cNvPr id="64516" name="Footer Placeholder 4">
            <a:extLst>
              <a:ext uri="{FF2B5EF4-FFF2-40B4-BE49-F238E27FC236}">
                <a16:creationId xmlns:a16="http://schemas.microsoft.com/office/drawing/2014/main" id="{80F12B94-55C1-0074-9F63-AB91EDB9F0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sv-SE" altLang="en-SE">
                <a:solidFill>
                  <a:srgbClr val="898989"/>
                </a:solidFill>
                <a:latin typeface="Calibri" panose="020F0502020204030204" pitchFamily="34" charset="0"/>
              </a:rPr>
              <a:t>Lecture 11 Distribution Systems</a:t>
            </a:r>
          </a:p>
        </p:txBody>
      </p:sp>
      <p:sp>
        <p:nvSpPr>
          <p:cNvPr id="64517" name="Slide Number Placeholder 5">
            <a:extLst>
              <a:ext uri="{FF2B5EF4-FFF2-40B4-BE49-F238E27FC236}">
                <a16:creationId xmlns:a16="http://schemas.microsoft.com/office/drawing/2014/main" id="{52FE4696-48E5-5EFA-270A-04A8D12E37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3E10CC6-FB21-C748-A5A5-CE13D8B430E3}" type="slidenum">
              <a:rPr lang="sv-SE" altLang="sv-SE">
                <a:solidFill>
                  <a:srgbClr val="898989"/>
                </a:solidFill>
                <a:latin typeface="Calibri" panose="020F0502020204030204" pitchFamily="34" charset="0"/>
              </a:rPr>
              <a:pPr/>
              <a:t>31</a:t>
            </a:fld>
            <a:endParaRPr lang="sv-SE" altLang="sv-SE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2">
            <a:extLst>
              <a:ext uri="{FF2B5EF4-FFF2-40B4-BE49-F238E27FC236}">
                <a16:creationId xmlns:a16="http://schemas.microsoft.com/office/drawing/2014/main" id="{3A1A36F0-2C90-E862-2AFA-D45E3602D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188" y="152400"/>
            <a:ext cx="7138987" cy="1143000"/>
          </a:xfrm>
        </p:spPr>
        <p:txBody>
          <a:bodyPr/>
          <a:lstStyle/>
          <a:p>
            <a:pPr algn="ctr"/>
            <a:r>
              <a:rPr lang="en-US" altLang="sv-SE" sz="2800">
                <a:ea typeface="ＭＳ Ｐゴシック" panose="020B0600070205080204" pitchFamily="34" charset="-128"/>
              </a:rPr>
              <a:t>Transfer Line Example</a:t>
            </a:r>
            <a:br>
              <a:rPr lang="en-US" altLang="sv-SE" sz="2800">
                <a:ea typeface="ＭＳ Ｐゴシック" panose="020B0600070205080204" pitchFamily="34" charset="-128"/>
              </a:rPr>
            </a:br>
            <a:r>
              <a:rPr lang="en-US" altLang="sv-SE" sz="2800">
                <a:ea typeface="ＭＳ Ｐゴシック" panose="020B0600070205080204" pitchFamily="34" charset="-128"/>
              </a:rPr>
              <a:t>Fermilab Tevatron</a:t>
            </a:r>
            <a:br>
              <a:rPr lang="en-US" altLang="sv-SE" sz="2800">
                <a:ea typeface="ＭＳ Ｐゴシック" panose="020B0600070205080204" pitchFamily="34" charset="-128"/>
              </a:rPr>
            </a:br>
            <a:r>
              <a:rPr lang="en-US" altLang="sv-SE" sz="2800">
                <a:ea typeface="ＭＳ Ｐゴシック" panose="020B0600070205080204" pitchFamily="34" charset="-128"/>
              </a:rPr>
              <a:t>Note that the cooling pipes are concentric</a:t>
            </a:r>
          </a:p>
        </p:txBody>
      </p:sp>
      <p:sp>
        <p:nvSpPr>
          <p:cNvPr id="22530" name="Date Placeholder 5">
            <a:extLst>
              <a:ext uri="{FF2B5EF4-FFF2-40B4-BE49-F238E27FC236}">
                <a16:creationId xmlns:a16="http://schemas.microsoft.com/office/drawing/2014/main" id="{B36C1E20-7A04-F2C3-DFA1-1D68A01C185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7F7F7F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7F7F7F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7F7F7F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7F7F7F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lang="sv-SE" altLang="sv-SE" sz="1000">
                <a:solidFill>
                  <a:srgbClr val="064308"/>
                </a:solidFill>
                <a:latin typeface="Arial" panose="020B0604020202020204" pitchFamily="34" charset="0"/>
              </a:rPr>
              <a:t>Winter 2025</a:t>
            </a:r>
            <a:endParaRPr lang="en-US" altLang="sv-SE" sz="1000">
              <a:solidFill>
                <a:srgbClr val="064308"/>
              </a:solidFill>
              <a:latin typeface="Arial" panose="020B0604020202020204" pitchFamily="34" charset="0"/>
            </a:endParaRPr>
          </a:p>
        </p:txBody>
      </p:sp>
      <p:sp>
        <p:nvSpPr>
          <p:cNvPr id="22531" name="Footer Placeholder 3">
            <a:extLst>
              <a:ext uri="{FF2B5EF4-FFF2-40B4-BE49-F238E27FC236}">
                <a16:creationId xmlns:a16="http://schemas.microsoft.com/office/drawing/2014/main" id="{EF6525C0-B3E6-E39D-586E-FCEF8D427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7F7F7F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7F7F7F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7F7F7F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7F7F7F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altLang="sv-SE" sz="1000">
                <a:solidFill>
                  <a:srgbClr val="064308"/>
                </a:solidFill>
                <a:latin typeface="Arial" panose="020B0604020202020204" pitchFamily="34" charset="0"/>
              </a:rPr>
              <a:t>Lecture 11 Distribution Systems</a:t>
            </a:r>
          </a:p>
        </p:txBody>
      </p:sp>
      <p:sp>
        <p:nvSpPr>
          <p:cNvPr id="22532" name="Slide Number Placeholder 4">
            <a:extLst>
              <a:ext uri="{FF2B5EF4-FFF2-40B4-BE49-F238E27FC236}">
                <a16:creationId xmlns:a16="http://schemas.microsoft.com/office/drawing/2014/main" id="{0F0D6667-E8E6-7619-C925-1103FF993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7F7F7F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7F7F7F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7F7F7F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7F7F7F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altLang="sv-SE" sz="1000">
                <a:solidFill>
                  <a:srgbClr val="064308"/>
                </a:solidFill>
                <a:latin typeface="Arial" panose="020B0604020202020204" pitchFamily="34" charset="0"/>
              </a:rPr>
              <a:t>Slide </a:t>
            </a:r>
            <a:fld id="{F0D2C77D-1252-8742-A018-55EAF1101D2A}" type="slidenum">
              <a:rPr lang="en-US" altLang="sv-SE" sz="1000">
                <a:solidFill>
                  <a:srgbClr val="064308"/>
                </a:solidFill>
                <a:latin typeface="Arial" panose="020B0604020202020204" pitchFamily="34" charset="0"/>
              </a:rPr>
              <a:pPr eaLnBrk="0" hangingPunct="0">
                <a:spcBef>
                  <a:spcPct val="0"/>
                </a:spcBef>
                <a:buFontTx/>
                <a:buNone/>
              </a:pPr>
              <a:t>4</a:t>
            </a:fld>
            <a:endParaRPr lang="en-US" altLang="sv-SE" sz="1000">
              <a:solidFill>
                <a:srgbClr val="064308"/>
              </a:solidFill>
              <a:latin typeface="Arial" panose="020B0604020202020204" pitchFamily="34" charset="0"/>
            </a:endParaRPr>
          </a:p>
        </p:txBody>
      </p:sp>
      <p:pic>
        <p:nvPicPr>
          <p:cNvPr id="22533" name="Picture 3">
            <a:extLst>
              <a:ext uri="{FF2B5EF4-FFF2-40B4-BE49-F238E27FC236}">
                <a16:creationId xmlns:a16="http://schemas.microsoft.com/office/drawing/2014/main" id="{3BFD8793-8FEE-6A75-E5A2-A103E94C2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88" y="1420813"/>
            <a:ext cx="7416800" cy="528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2">
            <a:extLst>
              <a:ext uri="{FF2B5EF4-FFF2-40B4-BE49-F238E27FC236}">
                <a16:creationId xmlns:a16="http://schemas.microsoft.com/office/drawing/2014/main" id="{07842790-A881-B563-FD7D-C41834978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76200"/>
            <a:ext cx="7138988" cy="1143000"/>
          </a:xfrm>
        </p:spPr>
        <p:txBody>
          <a:bodyPr/>
          <a:lstStyle/>
          <a:p>
            <a:r>
              <a:rPr lang="en-US" altLang="sv-SE">
                <a:ea typeface="ＭＳ Ｐゴシック" panose="020B0600070205080204" pitchFamily="34" charset="-128"/>
              </a:rPr>
              <a:t>Transfer Line Example</a:t>
            </a:r>
            <a:br>
              <a:rPr lang="en-US" altLang="sv-SE">
                <a:ea typeface="ＭＳ Ｐゴシック" panose="020B0600070205080204" pitchFamily="34" charset="-128"/>
              </a:rPr>
            </a:br>
            <a:r>
              <a:rPr lang="en-US" altLang="sv-SE">
                <a:ea typeface="ＭＳ Ｐゴシック" panose="020B0600070205080204" pitchFamily="34" charset="-128"/>
              </a:rPr>
              <a:t>Fermilab Tevatron</a:t>
            </a:r>
          </a:p>
        </p:txBody>
      </p:sp>
      <p:sp>
        <p:nvSpPr>
          <p:cNvPr id="23554" name="Date Placeholder 5">
            <a:extLst>
              <a:ext uri="{FF2B5EF4-FFF2-40B4-BE49-F238E27FC236}">
                <a16:creationId xmlns:a16="http://schemas.microsoft.com/office/drawing/2014/main" id="{933D860F-47DE-F834-4BC1-4872B0EB4F3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7F7F7F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7F7F7F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7F7F7F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7F7F7F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lang="sv-SE" altLang="sv-SE" sz="1000">
                <a:solidFill>
                  <a:srgbClr val="064308"/>
                </a:solidFill>
                <a:latin typeface="Arial" panose="020B0604020202020204" pitchFamily="34" charset="0"/>
              </a:rPr>
              <a:t>Winter 2025</a:t>
            </a:r>
            <a:endParaRPr lang="en-US" altLang="sv-SE" sz="1000">
              <a:solidFill>
                <a:srgbClr val="064308"/>
              </a:solidFill>
              <a:latin typeface="Arial" panose="020B0604020202020204" pitchFamily="34" charset="0"/>
            </a:endParaRPr>
          </a:p>
        </p:txBody>
      </p:sp>
      <p:sp>
        <p:nvSpPr>
          <p:cNvPr id="23555" name="Footer Placeholder 3">
            <a:extLst>
              <a:ext uri="{FF2B5EF4-FFF2-40B4-BE49-F238E27FC236}">
                <a16:creationId xmlns:a16="http://schemas.microsoft.com/office/drawing/2014/main" id="{00272334-F9F7-8FB0-5866-6F0C49227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7F7F7F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7F7F7F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7F7F7F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7F7F7F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altLang="sv-SE" sz="1000">
                <a:solidFill>
                  <a:srgbClr val="064308"/>
                </a:solidFill>
                <a:latin typeface="Arial" panose="020B0604020202020204" pitchFamily="34" charset="0"/>
              </a:rPr>
              <a:t>Lecture 11 Distribution Systems</a:t>
            </a:r>
          </a:p>
        </p:txBody>
      </p:sp>
      <p:sp>
        <p:nvSpPr>
          <p:cNvPr id="23556" name="Slide Number Placeholder 4">
            <a:extLst>
              <a:ext uri="{FF2B5EF4-FFF2-40B4-BE49-F238E27FC236}">
                <a16:creationId xmlns:a16="http://schemas.microsoft.com/office/drawing/2014/main" id="{197B89A4-BA5A-E7A9-78E4-ACCFEA843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7F7F7F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7F7F7F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7F7F7F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7F7F7F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altLang="sv-SE" sz="1000">
                <a:solidFill>
                  <a:srgbClr val="064308"/>
                </a:solidFill>
                <a:latin typeface="Arial" panose="020B0604020202020204" pitchFamily="34" charset="0"/>
              </a:rPr>
              <a:t>Slide </a:t>
            </a:r>
            <a:fld id="{932EB503-10FD-BE4A-A78D-6F3559EB50E0}" type="slidenum">
              <a:rPr lang="en-US" altLang="sv-SE" sz="1000">
                <a:solidFill>
                  <a:srgbClr val="064308"/>
                </a:solidFill>
                <a:latin typeface="Arial" panose="020B0604020202020204" pitchFamily="34" charset="0"/>
              </a:rPr>
              <a:pPr eaLnBrk="0" hangingPunct="0">
                <a:spcBef>
                  <a:spcPct val="0"/>
                </a:spcBef>
                <a:buFontTx/>
                <a:buNone/>
              </a:pPr>
              <a:t>5</a:t>
            </a:fld>
            <a:endParaRPr lang="en-US" altLang="sv-SE" sz="1000">
              <a:solidFill>
                <a:srgbClr val="064308"/>
              </a:solidFill>
              <a:latin typeface="Arial" panose="020B0604020202020204" pitchFamily="34" charset="0"/>
            </a:endParaRPr>
          </a:p>
        </p:txBody>
      </p:sp>
      <p:pic>
        <p:nvPicPr>
          <p:cNvPr id="23557" name="Picture 1">
            <a:extLst>
              <a:ext uri="{FF2B5EF4-FFF2-40B4-BE49-F238E27FC236}">
                <a16:creationId xmlns:a16="http://schemas.microsoft.com/office/drawing/2014/main" id="{F5BCE21B-093E-2F9B-D421-BBF181FBE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88" y="1473200"/>
            <a:ext cx="7540625" cy="503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C0CFE8EC-270B-4B73-3EE2-4DE06F6D6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00025"/>
            <a:ext cx="6477000" cy="1019175"/>
          </a:xfrm>
        </p:spPr>
        <p:txBody>
          <a:bodyPr/>
          <a:lstStyle/>
          <a:p>
            <a:r>
              <a:rPr lang="sv-SE" altLang="en-SE">
                <a:ea typeface="ＭＳ Ｐゴシック" panose="020B0600070205080204" pitchFamily="34" charset="-128"/>
              </a:rPr>
              <a:t>Most Transfer Lines today have parallel rather than concentric piping arrangements</a:t>
            </a:r>
          </a:p>
        </p:txBody>
      </p:sp>
      <p:sp>
        <p:nvSpPr>
          <p:cNvPr id="41986" name="Date Placeholder 3">
            <a:extLst>
              <a:ext uri="{FF2B5EF4-FFF2-40B4-BE49-F238E27FC236}">
                <a16:creationId xmlns:a16="http://schemas.microsoft.com/office/drawing/2014/main" id="{F4658193-5A1C-B482-24AE-EB0CC52C2685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sv-SE" altLang="en-SE">
                <a:solidFill>
                  <a:srgbClr val="898989"/>
                </a:solidFill>
                <a:latin typeface="Calibri" panose="020F0502020204030204" pitchFamily="34" charset="0"/>
              </a:rPr>
              <a:t>Winter 2025</a:t>
            </a:r>
          </a:p>
        </p:txBody>
      </p:sp>
      <p:sp>
        <p:nvSpPr>
          <p:cNvPr id="41987" name="Footer Placeholder 4">
            <a:extLst>
              <a:ext uri="{FF2B5EF4-FFF2-40B4-BE49-F238E27FC236}">
                <a16:creationId xmlns:a16="http://schemas.microsoft.com/office/drawing/2014/main" id="{5868B609-FF9F-294D-182C-E39270F7BC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sv-SE" altLang="en-SE">
                <a:solidFill>
                  <a:srgbClr val="898989"/>
                </a:solidFill>
                <a:latin typeface="Calibri" panose="020F0502020204030204" pitchFamily="34" charset="0"/>
              </a:rPr>
              <a:t>Lecture 11 Distribution Systems</a:t>
            </a:r>
          </a:p>
        </p:txBody>
      </p:sp>
      <p:sp>
        <p:nvSpPr>
          <p:cNvPr id="41988" name="Slide Number Placeholder 5">
            <a:extLst>
              <a:ext uri="{FF2B5EF4-FFF2-40B4-BE49-F238E27FC236}">
                <a16:creationId xmlns:a16="http://schemas.microsoft.com/office/drawing/2014/main" id="{CDD92B25-B8ED-A0AF-D94C-33C68BA1AC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6DDD7EA-4A97-994C-A6B9-BD2982C9092F}" type="slidenum">
              <a:rPr lang="sv-SE" altLang="sv-SE">
                <a:solidFill>
                  <a:srgbClr val="898989"/>
                </a:solidFill>
                <a:latin typeface="Calibri" panose="020F0502020204030204" pitchFamily="34" charset="0"/>
              </a:rPr>
              <a:pPr/>
              <a:t>6</a:t>
            </a:fld>
            <a:endParaRPr lang="sv-SE" altLang="sv-SE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41989" name="Picture 6">
            <a:extLst>
              <a:ext uri="{FF2B5EF4-FFF2-40B4-BE49-F238E27FC236}">
                <a16:creationId xmlns:a16="http://schemas.microsoft.com/office/drawing/2014/main" id="{3262D78F-6258-A935-70A8-CFA0AC412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209800"/>
            <a:ext cx="66294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TextBox 7">
            <a:extLst>
              <a:ext uri="{FF2B5EF4-FFF2-40B4-BE49-F238E27FC236}">
                <a16:creationId xmlns:a16="http://schemas.microsoft.com/office/drawing/2014/main" id="{439C3A02-249B-22F0-AB06-A0A6773168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6775" y="5513388"/>
            <a:ext cx="37528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sv-SE" altLang="en-SE"/>
              <a:t>From J. Frydrych</a:t>
            </a:r>
          </a:p>
          <a:p>
            <a:r>
              <a:rPr lang="sv-SE" altLang="en-SE"/>
              <a:t>”Transfer Lines” in </a:t>
            </a:r>
            <a:r>
              <a:rPr lang="sv-SE" altLang="en-SE" i="1"/>
              <a:t>Cryostat Design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>
            <a:extLst>
              <a:ext uri="{FF2B5EF4-FFF2-40B4-BE49-F238E27FC236}">
                <a16:creationId xmlns:a16="http://schemas.microsoft.com/office/drawing/2014/main" id="{75999170-4E92-CABB-3BC5-D341E1E72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52400"/>
            <a:ext cx="6477000" cy="1019175"/>
          </a:xfrm>
        </p:spPr>
        <p:txBody>
          <a:bodyPr/>
          <a:lstStyle/>
          <a:p>
            <a:pPr algn="ctr"/>
            <a:r>
              <a:rPr lang="sv-SE" altLang="en-SE">
                <a:ea typeface="ＭＳ Ｐゴシック" panose="020B0600070205080204" pitchFamily="34" charset="-128"/>
              </a:rPr>
              <a:t>Examples of Transfer Line </a:t>
            </a:r>
            <a:br>
              <a:rPr lang="sv-SE" altLang="en-SE">
                <a:ea typeface="ＭＳ Ｐゴシック" panose="020B0600070205080204" pitchFamily="34" charset="-128"/>
              </a:rPr>
            </a:br>
            <a:r>
              <a:rPr lang="sv-SE" altLang="en-SE">
                <a:ea typeface="ＭＳ Ｐゴシック" panose="020B0600070205080204" pitchFamily="34" charset="-128"/>
              </a:rPr>
              <a:t>Cross sections</a:t>
            </a:r>
          </a:p>
        </p:txBody>
      </p:sp>
      <p:sp>
        <p:nvSpPr>
          <p:cNvPr id="43010" name="Date Placeholder 3">
            <a:extLst>
              <a:ext uri="{FF2B5EF4-FFF2-40B4-BE49-F238E27FC236}">
                <a16:creationId xmlns:a16="http://schemas.microsoft.com/office/drawing/2014/main" id="{0F79D1F7-7F16-1A39-7E99-259DEA2B08DF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sv-SE" altLang="en-SE">
                <a:solidFill>
                  <a:srgbClr val="898989"/>
                </a:solidFill>
                <a:latin typeface="Calibri" panose="020F0502020204030204" pitchFamily="34" charset="0"/>
              </a:rPr>
              <a:t>Winter 2025</a:t>
            </a:r>
          </a:p>
        </p:txBody>
      </p:sp>
      <p:sp>
        <p:nvSpPr>
          <p:cNvPr id="43011" name="Footer Placeholder 4">
            <a:extLst>
              <a:ext uri="{FF2B5EF4-FFF2-40B4-BE49-F238E27FC236}">
                <a16:creationId xmlns:a16="http://schemas.microsoft.com/office/drawing/2014/main" id="{1E02A164-B558-15C7-6EC6-3DFECCC169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sv-SE" altLang="en-SE">
                <a:solidFill>
                  <a:srgbClr val="898989"/>
                </a:solidFill>
                <a:latin typeface="Calibri" panose="020F0502020204030204" pitchFamily="34" charset="0"/>
              </a:rPr>
              <a:t>Lecture 11 Distribution Systems</a:t>
            </a:r>
          </a:p>
        </p:txBody>
      </p:sp>
      <p:sp>
        <p:nvSpPr>
          <p:cNvPr id="43012" name="Slide Number Placeholder 5">
            <a:extLst>
              <a:ext uri="{FF2B5EF4-FFF2-40B4-BE49-F238E27FC236}">
                <a16:creationId xmlns:a16="http://schemas.microsoft.com/office/drawing/2014/main" id="{801AC608-0587-7A53-0FB0-27DC13F3AD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96DF689-A338-C94A-B5F1-73338AF21719}" type="slidenum">
              <a:rPr lang="sv-SE" altLang="sv-SE">
                <a:solidFill>
                  <a:srgbClr val="898989"/>
                </a:solidFill>
                <a:latin typeface="Calibri" panose="020F0502020204030204" pitchFamily="34" charset="0"/>
              </a:rPr>
              <a:pPr/>
              <a:t>7</a:t>
            </a:fld>
            <a:endParaRPr lang="sv-SE" altLang="sv-SE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43013" name="TextBox 7">
            <a:extLst>
              <a:ext uri="{FF2B5EF4-FFF2-40B4-BE49-F238E27FC236}">
                <a16:creationId xmlns:a16="http://schemas.microsoft.com/office/drawing/2014/main" id="{1BCB5E37-3AAE-52D4-E527-FDF1D20F26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048375"/>
            <a:ext cx="7086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sv-SE" altLang="en-SE"/>
              <a:t>From J. Frydrych ”Transfer Lines” in </a:t>
            </a:r>
            <a:r>
              <a:rPr lang="sv-SE" altLang="en-SE" i="1"/>
              <a:t>Cryostat Design</a:t>
            </a:r>
          </a:p>
        </p:txBody>
      </p:sp>
      <p:pic>
        <p:nvPicPr>
          <p:cNvPr id="43014" name="Picture 2">
            <a:extLst>
              <a:ext uri="{FF2B5EF4-FFF2-40B4-BE49-F238E27FC236}">
                <a16:creationId xmlns:a16="http://schemas.microsoft.com/office/drawing/2014/main" id="{508DD657-D1F9-1B95-AD00-C6949165F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1671638"/>
            <a:ext cx="3494087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8">
            <a:extLst>
              <a:ext uri="{FF2B5EF4-FFF2-40B4-BE49-F238E27FC236}">
                <a16:creationId xmlns:a16="http://schemas.microsoft.com/office/drawing/2014/main" id="{97D6F830-60B8-0C7E-15F5-F604DBA7A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671638"/>
            <a:ext cx="3168650" cy="288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9">
            <a:extLst>
              <a:ext uri="{FF2B5EF4-FFF2-40B4-BE49-F238E27FC236}">
                <a16:creationId xmlns:a16="http://schemas.microsoft.com/office/drawing/2014/main" id="{6E6365A4-6F53-EF47-1FB7-03E5C7233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188" y="3403600"/>
            <a:ext cx="2590800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Date Placeholder 3">
            <a:extLst>
              <a:ext uri="{FF2B5EF4-FFF2-40B4-BE49-F238E27FC236}">
                <a16:creationId xmlns:a16="http://schemas.microsoft.com/office/drawing/2014/main" id="{6CA6B4A2-3C7F-534C-1E05-B4A9ABC712EE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sv-SE" altLang="en-SE">
                <a:solidFill>
                  <a:srgbClr val="898989"/>
                </a:solidFill>
                <a:latin typeface="Calibri" panose="020F0502020204030204" pitchFamily="34" charset="0"/>
              </a:rPr>
              <a:t>Winter 2025</a:t>
            </a:r>
          </a:p>
        </p:txBody>
      </p:sp>
      <p:sp>
        <p:nvSpPr>
          <p:cNvPr id="44034" name="Footer Placeholder 4">
            <a:extLst>
              <a:ext uri="{FF2B5EF4-FFF2-40B4-BE49-F238E27FC236}">
                <a16:creationId xmlns:a16="http://schemas.microsoft.com/office/drawing/2014/main" id="{90551A30-E150-2774-882B-AB6BADB5EE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sv-SE" altLang="en-SE">
                <a:solidFill>
                  <a:srgbClr val="898989"/>
                </a:solidFill>
                <a:latin typeface="Calibri" panose="020F0502020204030204" pitchFamily="34" charset="0"/>
              </a:rPr>
              <a:t>Lecture 11 Distribution Systems</a:t>
            </a:r>
          </a:p>
        </p:txBody>
      </p:sp>
      <p:sp>
        <p:nvSpPr>
          <p:cNvPr id="44035" name="Slide Number Placeholder 5">
            <a:extLst>
              <a:ext uri="{FF2B5EF4-FFF2-40B4-BE49-F238E27FC236}">
                <a16:creationId xmlns:a16="http://schemas.microsoft.com/office/drawing/2014/main" id="{64522A48-07F7-3595-2FE2-5FE0AD7B72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AFCCF7C-9D0C-5D44-A1AE-5426649E11BF}" type="slidenum">
              <a:rPr lang="sv-SE" altLang="sv-SE">
                <a:solidFill>
                  <a:srgbClr val="898989"/>
                </a:solidFill>
                <a:latin typeface="Calibri" panose="020F0502020204030204" pitchFamily="34" charset="0"/>
              </a:rPr>
              <a:pPr/>
              <a:t>8</a:t>
            </a:fld>
            <a:endParaRPr lang="sv-SE" altLang="sv-SE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44036" name="TextBox 7">
            <a:extLst>
              <a:ext uri="{FF2B5EF4-FFF2-40B4-BE49-F238E27FC236}">
                <a16:creationId xmlns:a16="http://schemas.microsoft.com/office/drawing/2014/main" id="{57A4B2E3-DE43-570A-E118-DB4E52B478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381000"/>
            <a:ext cx="5791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sv-SE" altLang="en-SE" sz="2800">
                <a:solidFill>
                  <a:schemeClr val="bg1"/>
                </a:solidFill>
              </a:rPr>
              <a:t>DESY  XFEL/ AMTF Transfer Line</a:t>
            </a:r>
          </a:p>
        </p:txBody>
      </p:sp>
      <p:pic>
        <p:nvPicPr>
          <p:cNvPr id="44037" name="Picture 8">
            <a:extLst>
              <a:ext uri="{FF2B5EF4-FFF2-40B4-BE49-F238E27FC236}">
                <a16:creationId xmlns:a16="http://schemas.microsoft.com/office/drawing/2014/main" id="{3620807B-5E0B-467F-F1EC-0287F263C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1657350"/>
            <a:ext cx="838517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8" name="TextBox 9">
            <a:extLst>
              <a:ext uri="{FF2B5EF4-FFF2-40B4-BE49-F238E27FC236}">
                <a16:creationId xmlns:a16="http://schemas.microsoft.com/office/drawing/2014/main" id="{B2B61294-78E8-BFB6-233A-5FC5EF28A3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725988"/>
            <a:ext cx="7086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sv-SE" altLang="en-SE"/>
              <a:t>From J. Frydrych ”Transfer Lines” in </a:t>
            </a:r>
            <a:r>
              <a:rPr lang="sv-SE" altLang="en-SE" i="1"/>
              <a:t>Cryostat Design</a:t>
            </a:r>
          </a:p>
        </p:txBody>
      </p:sp>
      <p:sp>
        <p:nvSpPr>
          <p:cNvPr id="44039" name="TextBox 10">
            <a:extLst>
              <a:ext uri="{FF2B5EF4-FFF2-40B4-BE49-F238E27FC236}">
                <a16:creationId xmlns:a16="http://schemas.microsoft.com/office/drawing/2014/main" id="{E808E628-5969-F73D-2AEC-D7448A349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7488" y="5402263"/>
            <a:ext cx="67246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sv-SE" altLang="en-SE"/>
              <a:t>Designed and built by WUST and KrioSystem </a:t>
            </a:r>
          </a:p>
          <a:p>
            <a:r>
              <a:rPr lang="sv-SE" altLang="en-SE"/>
              <a:t>They team also provided the bulk of the ESS distribution system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Date Placeholder 3">
            <a:extLst>
              <a:ext uri="{FF2B5EF4-FFF2-40B4-BE49-F238E27FC236}">
                <a16:creationId xmlns:a16="http://schemas.microsoft.com/office/drawing/2014/main" id="{AB89CCBA-F353-A4E6-B67A-E1A225CC0CA0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sv-SE" altLang="en-SE">
                <a:solidFill>
                  <a:srgbClr val="898989"/>
                </a:solidFill>
                <a:latin typeface="Calibri" panose="020F0502020204030204" pitchFamily="34" charset="0"/>
              </a:rPr>
              <a:t>Winter 2025</a:t>
            </a:r>
          </a:p>
        </p:txBody>
      </p:sp>
      <p:sp>
        <p:nvSpPr>
          <p:cNvPr id="45058" name="Footer Placeholder 4">
            <a:extLst>
              <a:ext uri="{FF2B5EF4-FFF2-40B4-BE49-F238E27FC236}">
                <a16:creationId xmlns:a16="http://schemas.microsoft.com/office/drawing/2014/main" id="{7C392A66-33FA-B03C-1018-356A937FA8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sv-SE" altLang="en-SE">
                <a:solidFill>
                  <a:srgbClr val="898989"/>
                </a:solidFill>
                <a:latin typeface="Calibri" panose="020F0502020204030204" pitchFamily="34" charset="0"/>
              </a:rPr>
              <a:t>Lecture 11 Distribution Systems</a:t>
            </a:r>
          </a:p>
        </p:txBody>
      </p:sp>
      <p:sp>
        <p:nvSpPr>
          <p:cNvPr id="45059" name="Slide Number Placeholder 5">
            <a:extLst>
              <a:ext uri="{FF2B5EF4-FFF2-40B4-BE49-F238E27FC236}">
                <a16:creationId xmlns:a16="http://schemas.microsoft.com/office/drawing/2014/main" id="{75700608-12D1-6771-0B95-090F8F690F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429CBEA-F2A0-6949-9CD1-C1862835A3E4}" type="slidenum">
              <a:rPr lang="sv-SE" altLang="sv-SE">
                <a:solidFill>
                  <a:srgbClr val="898989"/>
                </a:solidFill>
                <a:latin typeface="Calibri" panose="020F0502020204030204" pitchFamily="34" charset="0"/>
              </a:rPr>
              <a:pPr/>
              <a:t>9</a:t>
            </a:fld>
            <a:endParaRPr lang="sv-SE" altLang="sv-SE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45060" name="TextBox 7">
            <a:extLst>
              <a:ext uri="{FF2B5EF4-FFF2-40B4-BE49-F238E27FC236}">
                <a16:creationId xmlns:a16="http://schemas.microsoft.com/office/drawing/2014/main" id="{D74930D4-2EBB-0131-4860-1D85611B6C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381000"/>
            <a:ext cx="5791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sv-SE" altLang="en-SE" sz="2800">
                <a:solidFill>
                  <a:schemeClr val="bg1"/>
                </a:solidFill>
              </a:rPr>
              <a:t>DESY  XFEL/ AMTF Transfer Line</a:t>
            </a:r>
          </a:p>
        </p:txBody>
      </p:sp>
      <p:sp>
        <p:nvSpPr>
          <p:cNvPr id="45061" name="TextBox 9">
            <a:extLst>
              <a:ext uri="{FF2B5EF4-FFF2-40B4-BE49-F238E27FC236}">
                <a16:creationId xmlns:a16="http://schemas.microsoft.com/office/drawing/2014/main" id="{B52643D0-C5CF-D40C-3F32-7595285BAE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5986463"/>
            <a:ext cx="7086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sv-SE" altLang="en-SE"/>
              <a:t>From J. Frydrych ”Transfer Lines” in </a:t>
            </a:r>
            <a:r>
              <a:rPr lang="sv-SE" altLang="en-SE" i="1"/>
              <a:t>Cryostat Design</a:t>
            </a:r>
          </a:p>
        </p:txBody>
      </p:sp>
      <p:pic>
        <p:nvPicPr>
          <p:cNvPr id="45062" name="Picture 1">
            <a:extLst>
              <a:ext uri="{FF2B5EF4-FFF2-40B4-BE49-F238E27FC236}">
                <a16:creationId xmlns:a16="http://schemas.microsoft.com/office/drawing/2014/main" id="{38A04BFE-5DDD-FE32-0947-7B3F2D769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63688"/>
            <a:ext cx="8054975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RIB2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10_CKG FRIB no-line 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KG FRIB no-line 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KG FRIB no-line 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2930</TotalTime>
  <Words>958</Words>
  <Application>Microsoft Office PowerPoint</Application>
  <PresentationFormat>On-screen Show (4:3)</PresentationFormat>
  <Paragraphs>196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ＭＳ Ｐゴシック</vt:lpstr>
      <vt:lpstr>Arial</vt:lpstr>
      <vt:lpstr>Calibri</vt:lpstr>
      <vt:lpstr>Helvetica</vt:lpstr>
      <vt:lpstr>Lucida Grande</vt:lpstr>
      <vt:lpstr>Wingdings</vt:lpstr>
      <vt:lpstr>FRIB2</vt:lpstr>
      <vt:lpstr>ESS Core Powerpoint</vt:lpstr>
      <vt:lpstr>Distribution Systems</vt:lpstr>
      <vt:lpstr>Goals</vt:lpstr>
      <vt:lpstr>Transfer Lines</vt:lpstr>
      <vt:lpstr>Transfer Line Example Fermilab Tevatron Note that the cooling pipes are concentric</vt:lpstr>
      <vt:lpstr>Transfer Line Example Fermilab Tevatron</vt:lpstr>
      <vt:lpstr>Most Transfer Lines today have parallel rather than concentric piping arrangements</vt:lpstr>
      <vt:lpstr>Examples of Transfer Line  Cross sections</vt:lpstr>
      <vt:lpstr>PowerPoint Presentation</vt:lpstr>
      <vt:lpstr>PowerPoint Presentation</vt:lpstr>
      <vt:lpstr>PowerPoint Presentation</vt:lpstr>
      <vt:lpstr>PowerPoint Presentation</vt:lpstr>
      <vt:lpstr>Transfer Lines</vt:lpstr>
      <vt:lpstr>“The Local Helium Compound Transfer lines For The Large Hadron Collider Cryogenic System” C. Parente et al. Adv. Cryo Engr. Vol 51 (2006)</vt:lpstr>
      <vt:lpstr>PowerPoint Presentation</vt:lpstr>
      <vt:lpstr>Vacuum Barriers</vt:lpstr>
      <vt:lpstr>Example of a Vacuum Barrier</vt:lpstr>
      <vt:lpstr>Some Reported Heat Loads  for Transfer Lines</vt:lpstr>
      <vt:lpstr>Example Transfer Line Costs</vt:lpstr>
      <vt:lpstr>Complicated Transfer Lines Become Distribution Systems</vt:lpstr>
      <vt:lpstr>Distribution System Example : ESS</vt:lpstr>
      <vt:lpstr>Connection between Elliptical Cavity CM  and Cryogenic Distribution Line</vt:lpstr>
      <vt:lpstr>CDS-EL Components installation in Tunnel </vt:lpstr>
      <vt:lpstr>Distribution System Example : LCLS II</vt:lpstr>
      <vt:lpstr>LCLS II Feedcaps 2 and 4 A. Klebaner (FNAL) &amp; DEMACO</vt:lpstr>
      <vt:lpstr>PowerPoint Presentation</vt:lpstr>
      <vt:lpstr>Distribution or Valve Boxes</vt:lpstr>
      <vt:lpstr>PowerPoint Presentation</vt:lpstr>
      <vt:lpstr>Example # 2</vt:lpstr>
      <vt:lpstr>PowerPoint Presentation</vt:lpstr>
      <vt:lpstr>DFBX Under Construction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2 Properties Of Cryogenic Fluids</dc:title>
  <dc:creator>weisend</dc:creator>
  <cp:lastModifiedBy>Irina Novitski x2831,3896 13429N</cp:lastModifiedBy>
  <cp:revision>243</cp:revision>
  <dcterms:created xsi:type="dcterms:W3CDTF">2010-10-05T04:32:52Z</dcterms:created>
  <dcterms:modified xsi:type="dcterms:W3CDTF">2025-01-30T20:39:54Z</dcterms:modified>
</cp:coreProperties>
</file>